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33"/>
  </p:handoutMasterIdLst>
  <p:sldIdLst>
    <p:sldId id="256" r:id="rId2"/>
    <p:sldId id="303" r:id="rId3"/>
    <p:sldId id="336" r:id="rId4"/>
    <p:sldId id="338" r:id="rId5"/>
    <p:sldId id="339" r:id="rId6"/>
    <p:sldId id="308" r:id="rId7"/>
    <p:sldId id="340" r:id="rId8"/>
    <p:sldId id="341" r:id="rId9"/>
    <p:sldId id="307" r:id="rId10"/>
    <p:sldId id="306" r:id="rId11"/>
    <p:sldId id="314" r:id="rId12"/>
    <p:sldId id="343" r:id="rId13"/>
    <p:sldId id="344" r:id="rId14"/>
    <p:sldId id="345" r:id="rId15"/>
    <p:sldId id="315" r:id="rId16"/>
    <p:sldId id="342" r:id="rId17"/>
    <p:sldId id="329" r:id="rId18"/>
    <p:sldId id="327" r:id="rId19"/>
    <p:sldId id="328" r:id="rId20"/>
    <p:sldId id="330" r:id="rId21"/>
    <p:sldId id="331" r:id="rId22"/>
    <p:sldId id="326" r:id="rId23"/>
    <p:sldId id="304" r:id="rId24"/>
    <p:sldId id="319" r:id="rId25"/>
    <p:sldId id="323" r:id="rId26"/>
    <p:sldId id="318" r:id="rId27"/>
    <p:sldId id="335" r:id="rId28"/>
    <p:sldId id="324" r:id="rId29"/>
    <p:sldId id="321" r:id="rId30"/>
    <p:sldId id="325" r:id="rId31"/>
    <p:sldId id="302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514"/>
    <a:srgbClr val="6B0109"/>
    <a:srgbClr val="FFFF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00" autoAdjust="0"/>
  </p:normalViewPr>
  <p:slideViewPr>
    <p:cSldViewPr>
      <p:cViewPr>
        <p:scale>
          <a:sx n="110" d="100"/>
          <a:sy n="110" d="100"/>
        </p:scale>
        <p:origin x="-132" y="19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8EECD1F-B723-4DD8-A56B-1B8E0DE32ABA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147CD3B-DB01-4268-811C-FE6432209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71B54-A633-4310-9C38-C98A12E9474C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23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359EF-8357-41DE-B434-6E61EE302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46284-0778-4BFB-9FDA-A4CE7AAD7CB8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5EA39-69A8-461C-A59D-0F38A8EB6F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772ED-02B2-48F1-9104-2D5C8E502570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0331E-8240-42E7-B6B5-E69C722E89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0E963AE-7984-4060-ADF5-AE1CB99F9A99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7D9820D-B217-4791-8774-20C606A9BB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Oval 13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Oval 14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AA45E-C67C-4B82-9FB5-E5B6108B38E4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758BA4-5EFD-4804-9DF1-7626FAB08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70A8B-955D-4C17-AD77-B76875919059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CCF71-ACEB-4732-ACE3-A7C66F77B0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30AAF-8F4C-406C-8B1E-5905ABB6A720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00DA5-6CCE-4975-8372-009056F120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40E23A6-068E-4048-B538-F029F32825DA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C05EA42-88CD-4D6B-8C05-E60B3010A6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644FA-86C7-4CBA-96EA-C00ED5AD4D2E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110CC-865E-45EB-B351-F6386512B7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261AE76-8573-4E76-BDF3-C84828DFB571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13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9638F4C6-8BBF-4CDB-88B6-65AE4A9BCD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98241FA-5999-441A-AAE4-5F44F0061B81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9918155-1104-41A2-8450-14D088864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5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C9CF021-F96A-4855-AEB2-A7C7DC6C2743}" type="datetimeFigureOut">
              <a:rPr lang="en-US"/>
              <a:pPr>
                <a:defRPr/>
              </a:pPr>
              <a:t>19/11/2023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201BDDA-6CE6-4C3C-ADD1-14CFEBB4FF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82" r:id="rId4"/>
    <p:sldLayoutId id="2147483783" r:id="rId5"/>
    <p:sldLayoutId id="2147483790" r:id="rId6"/>
    <p:sldLayoutId id="2147483784" r:id="rId7"/>
    <p:sldLayoutId id="2147483791" r:id="rId8"/>
    <p:sldLayoutId id="2147483792" r:id="rId9"/>
    <p:sldLayoutId id="2147483785" r:id="rId10"/>
    <p:sldLayoutId id="214748378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163E48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ABB1B3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ABB1B3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Картина 3" descr="fon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355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itle 1"/>
          <p:cNvSpPr>
            <a:spLocks noGrp="1"/>
          </p:cNvSpPr>
          <p:nvPr>
            <p:ph type="ctrTitle"/>
          </p:nvPr>
        </p:nvSpPr>
        <p:spPr bwMode="auto">
          <a:xfrm>
            <a:off x="2133600" y="3352800"/>
            <a:ext cx="5943600" cy="1893888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bg-BG" cap="none" dirty="0">
                <a:solidFill>
                  <a:srgbClr val="003860"/>
                </a:solidFill>
                <a:latin typeface="Arial" charset="0"/>
              </a:rPr>
              <a:t>Големи данни</a:t>
            </a:r>
            <a:endParaRPr lang="en-US" cap="none" dirty="0">
              <a:solidFill>
                <a:srgbClr val="003860"/>
              </a:solidFill>
              <a:latin typeface="Arial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133600" y="5410200"/>
            <a:ext cx="6172200" cy="7620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bg-BG" sz="2200" cap="small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Доц. д-р Станка </a:t>
            </a:r>
            <a:r>
              <a:rPr lang="bg-BG" sz="2200" cap="small" dirty="0" smtClean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Хаджиколева</a:t>
            </a:r>
            <a:endParaRPr lang="en-US" sz="2200" cap="small" dirty="0" smtClean="0"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US" sz="2200" cap="small" dirty="0" smtClean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MBA </a:t>
            </a:r>
            <a:r>
              <a:rPr lang="en-US" sz="2200" cap="small" dirty="0" err="1" smtClean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B.Sc.A</a:t>
            </a:r>
            <a:r>
              <a:rPr lang="en-US" sz="2200" cap="small" dirty="0" smtClean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bg-BG" sz="2200" cap="small" dirty="0" smtClean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Георги Густинов</a:t>
            </a:r>
            <a:endParaRPr lang="en-US" sz="2200" cap="small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848600" cy="1143000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bg-BG" b="1" dirty="0"/>
              <a:t>Още числа</a:t>
            </a:r>
            <a:endParaRPr lang="bg-BG" b="1" cap="none" dirty="0">
              <a:latin typeface="Arial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7467600" cy="3733800"/>
          </a:xfrm>
        </p:spPr>
        <p:txBody>
          <a:bodyPr/>
          <a:lstStyle/>
          <a:p>
            <a:r>
              <a:rPr lang="ru-RU" b="1" dirty="0">
                <a:latin typeface="Arial" pitchFamily="34" charset="0"/>
                <a:cs typeface="Arial" pitchFamily="34" charset="0"/>
              </a:rPr>
              <a:t>70% от данните се създават от физически лица</a:t>
            </a:r>
            <a:r>
              <a:rPr lang="ru-RU" dirty="0">
                <a:latin typeface="Arial" pitchFamily="34" charset="0"/>
                <a:cs typeface="Arial" pitchFamily="34" charset="0"/>
              </a:rPr>
              <a:t>, но съхранението и управлението на 80% от тези данни се извършва от предприятия;</a:t>
            </a:r>
          </a:p>
          <a:p>
            <a:r>
              <a:rPr lang="bg-BG" dirty="0">
                <a:latin typeface="Arial" pitchFamily="34" charset="0"/>
                <a:cs typeface="Arial" pitchFamily="34" charset="0"/>
              </a:rPr>
              <a:t>до</a:t>
            </a:r>
            <a:r>
              <a:rPr lang="en-US" dirty="0">
                <a:latin typeface="Arial" pitchFamily="34" charset="0"/>
                <a:cs typeface="Arial" pitchFamily="34" charset="0"/>
              </a:rPr>
              <a:t> 2020</a:t>
            </a:r>
            <a:r>
              <a:rPr lang="bg-BG" dirty="0">
                <a:latin typeface="Arial" pitchFamily="34" charset="0"/>
                <a:cs typeface="Arial" pitchFamily="34" charset="0"/>
              </a:rPr>
              <a:t> г.,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1/3 </a:t>
            </a:r>
            <a:r>
              <a:rPr lang="bg-BG" b="1" dirty="0">
                <a:latin typeface="Arial" pitchFamily="34" charset="0"/>
                <a:cs typeface="Arial" pitchFamily="34" charset="0"/>
              </a:rPr>
              <a:t>от всички данни ще се съхраняват в облака</a:t>
            </a:r>
            <a:r>
              <a:rPr lang="bg-BG" dirty="0">
                <a:latin typeface="Arial" pitchFamily="34" charset="0"/>
                <a:cs typeface="Arial" pitchFamily="34" charset="0"/>
              </a:rPr>
              <a:t>;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r>
              <a:rPr lang="ru-RU" dirty="0">
                <a:latin typeface="Arial" pitchFamily="34" charset="0"/>
                <a:cs typeface="Arial" pitchFamily="34" charset="0"/>
              </a:rPr>
              <a:t>повече от 37,5% от големите организации твърдят, че </a:t>
            </a:r>
            <a:r>
              <a:rPr lang="ru-RU" b="1" dirty="0">
                <a:latin typeface="Arial" pitchFamily="34" charset="0"/>
                <a:cs typeface="Arial" pitchFamily="34" charset="0"/>
              </a:rPr>
              <a:t>анализа на големи данни е най-голямото им предизвикателство</a:t>
            </a:r>
            <a:r>
              <a:rPr lang="bg-BG" dirty="0">
                <a:latin typeface="Arial" pitchFamily="34" charset="0"/>
                <a:cs typeface="Arial" pitchFamily="34" charset="0"/>
              </a:rPr>
              <a:t>.</a:t>
            </a:r>
            <a:endParaRPr lang="ru-RU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848600" cy="1143000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bg-BG" cap="none" dirty="0">
                <a:latin typeface="Arial" charset="0"/>
              </a:rPr>
              <a:t>Колко големи са </a:t>
            </a:r>
            <a:r>
              <a:rPr lang="en-US" cap="none" dirty="0">
                <a:latin typeface="Arial" charset="0"/>
              </a:rPr>
              <a:t>Big Data</a:t>
            </a:r>
            <a:r>
              <a:rPr lang="bg-BG" cap="none" dirty="0">
                <a:latin typeface="Arial" charset="0"/>
              </a:rPr>
              <a:t> днес?</a:t>
            </a:r>
          </a:p>
        </p:txBody>
      </p:sp>
      <p:pic>
        <p:nvPicPr>
          <p:cNvPr id="2" name="Картина 1">
            <a:extLst>
              <a:ext uri="{FF2B5EF4-FFF2-40B4-BE49-F238E27FC236}">
                <a16:creationId xmlns="" xmlns:a16="http://schemas.microsoft.com/office/drawing/2014/main" id="{8EDB0C9A-B78D-4E52-8E33-C56E9F88F4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3333" t="18889" r="13333" b="24814"/>
          <a:stretch/>
        </p:blipFill>
        <p:spPr>
          <a:xfrm>
            <a:off x="368968" y="1692276"/>
            <a:ext cx="8470232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1562100" y="11218"/>
            <a:ext cx="6019800" cy="695325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bg-BG" cap="none" dirty="0">
                <a:latin typeface="Arial" charset="0"/>
              </a:rPr>
              <a:t>Колко големи са </a:t>
            </a:r>
            <a:r>
              <a:rPr lang="en-US" cap="none" dirty="0">
                <a:latin typeface="Arial" charset="0"/>
              </a:rPr>
              <a:t>Big Data</a:t>
            </a:r>
            <a:r>
              <a:rPr lang="bg-BG" cap="none" dirty="0">
                <a:latin typeface="Arial" charset="0"/>
              </a:rPr>
              <a:t> днес?</a:t>
            </a:r>
          </a:p>
        </p:txBody>
      </p:sp>
      <p:pic>
        <p:nvPicPr>
          <p:cNvPr id="4" name="Картина 3">
            <a:extLst>
              <a:ext uri="{FF2B5EF4-FFF2-40B4-BE49-F238E27FC236}">
                <a16:creationId xmlns="" xmlns:a16="http://schemas.microsoft.com/office/drawing/2014/main" id="{92090446-FBDB-470E-BEC5-5CC132120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754168"/>
            <a:ext cx="4191000" cy="59307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907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848600" cy="1143000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bg-BG" cap="none" dirty="0">
                <a:latin typeface="Arial" charset="0"/>
              </a:rPr>
              <a:t>Колко големи са </a:t>
            </a:r>
            <a:r>
              <a:rPr lang="en-US" cap="none" dirty="0">
                <a:latin typeface="Arial" charset="0"/>
              </a:rPr>
              <a:t>Big Data</a:t>
            </a:r>
            <a:r>
              <a:rPr lang="bg-BG" cap="none" dirty="0">
                <a:latin typeface="Arial" charset="0"/>
              </a:rPr>
              <a:t> днес?</a:t>
            </a:r>
          </a:p>
        </p:txBody>
      </p:sp>
      <p:pic>
        <p:nvPicPr>
          <p:cNvPr id="3" name="Картина 2">
            <a:extLst>
              <a:ext uri="{FF2B5EF4-FFF2-40B4-BE49-F238E27FC236}">
                <a16:creationId xmlns="" xmlns:a16="http://schemas.microsoft.com/office/drawing/2014/main" id="{5261032D-CF20-46DF-843B-A937CF4680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2" y="1436688"/>
            <a:ext cx="8543736" cy="44257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0242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914400" y="23178"/>
            <a:ext cx="7848600" cy="531177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bg-BG" cap="none" dirty="0">
                <a:latin typeface="Arial" charset="0"/>
              </a:rPr>
              <a:t>Колко големи са </a:t>
            </a:r>
            <a:r>
              <a:rPr lang="en-US" cap="none" dirty="0">
                <a:latin typeface="Arial" charset="0"/>
              </a:rPr>
              <a:t>Big Data</a:t>
            </a:r>
            <a:r>
              <a:rPr lang="bg-BG" cap="none" dirty="0">
                <a:latin typeface="Arial" charset="0"/>
              </a:rPr>
              <a:t> днес?</a:t>
            </a:r>
          </a:p>
        </p:txBody>
      </p:sp>
      <p:pic>
        <p:nvPicPr>
          <p:cNvPr id="8" name="Картина 7">
            <a:extLst>
              <a:ext uri="{FF2B5EF4-FFF2-40B4-BE49-F238E27FC236}">
                <a16:creationId xmlns="" xmlns:a16="http://schemas.microsoft.com/office/drawing/2014/main" id="{8E1E1DCE-9E70-4E0D-92EE-06B2DC31E7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9167" t="4074" r="22500"/>
          <a:stretch/>
        </p:blipFill>
        <p:spPr>
          <a:xfrm>
            <a:off x="914400" y="554355"/>
            <a:ext cx="6629400" cy="61321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60596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33400" y="2514600"/>
            <a:ext cx="8229600" cy="2438400"/>
          </a:xfrm>
        </p:spPr>
        <p:txBody>
          <a:bodyPr/>
          <a:lstStyle/>
          <a:p>
            <a:pPr eaLnBrk="1" hangingPunct="1"/>
            <a:r>
              <a:rPr lang="en-US" b="1" dirty="0">
                <a:latin typeface="Arial" charset="0"/>
              </a:rPr>
              <a:t>Volume</a:t>
            </a:r>
            <a:r>
              <a:rPr lang="bg-BG" dirty="0">
                <a:latin typeface="Arial" charset="0"/>
              </a:rPr>
              <a:t> – голям обем (количество) данни;</a:t>
            </a:r>
          </a:p>
          <a:p>
            <a:pPr eaLnBrk="1" hangingPunct="1"/>
            <a:r>
              <a:rPr lang="en-US" b="1" dirty="0">
                <a:latin typeface="Arial" charset="0"/>
              </a:rPr>
              <a:t>Variety</a:t>
            </a:r>
            <a:r>
              <a:rPr lang="bg-BG" dirty="0">
                <a:latin typeface="Arial" charset="0"/>
              </a:rPr>
              <a:t> – разнообразие на данните;</a:t>
            </a:r>
          </a:p>
          <a:p>
            <a:pPr eaLnBrk="1" hangingPunct="1"/>
            <a:r>
              <a:rPr lang="en-US" b="1" dirty="0">
                <a:latin typeface="Arial" charset="0"/>
              </a:rPr>
              <a:t>Velocity</a:t>
            </a:r>
            <a:r>
              <a:rPr lang="bg-BG" dirty="0">
                <a:latin typeface="Arial" charset="0"/>
              </a:rPr>
              <a:t> – висока скорост на генериране на данни;</a:t>
            </a:r>
          </a:p>
          <a:p>
            <a:pPr eaLnBrk="1" hangingPunct="1"/>
            <a:r>
              <a:rPr lang="en-US" b="1" dirty="0">
                <a:latin typeface="Arial" charset="0"/>
              </a:rPr>
              <a:t>Veracity</a:t>
            </a:r>
            <a:r>
              <a:rPr lang="bg-BG" dirty="0">
                <a:latin typeface="Arial" charset="0"/>
              </a:rPr>
              <a:t> – истинност на данните (качеството на данните може да варира).</a:t>
            </a:r>
          </a:p>
          <a:p>
            <a:pPr eaLnBrk="1" hangingPunct="1"/>
            <a:endParaRPr lang="bg-BG" dirty="0">
              <a:latin typeface="Arial" charset="0"/>
            </a:endParaRPr>
          </a:p>
          <a:p>
            <a:pPr eaLnBrk="1" hangingPunct="1"/>
            <a:endParaRPr lang="bg-BG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848600" cy="1143000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bg-BG" cap="none" dirty="0">
                <a:latin typeface="Arial" charset="0"/>
              </a:rPr>
              <a:t>Характеристики на </a:t>
            </a:r>
            <a:r>
              <a:rPr lang="en-US" cap="none" dirty="0">
                <a:latin typeface="Arial" charset="0"/>
              </a:rPr>
              <a:t>Big Data</a:t>
            </a:r>
            <a:r>
              <a:rPr lang="bg-BG" cap="none" dirty="0">
                <a:latin typeface="Arial" charset="0"/>
              </a:rPr>
              <a:t> – четири </a:t>
            </a:r>
            <a:r>
              <a:rPr lang="en-US" cap="none" dirty="0">
                <a:latin typeface="Arial" charset="0"/>
              </a:rPr>
              <a:t>V-</a:t>
            </a:r>
            <a:r>
              <a:rPr lang="bg-BG" cap="none" dirty="0">
                <a:latin typeface="Arial" charset="0"/>
              </a:rPr>
              <a:t>та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848600" cy="1143000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bg-BG" cap="none" dirty="0">
                <a:latin typeface="Arial" charset="0"/>
              </a:rPr>
              <a:t>Характеристики на </a:t>
            </a:r>
            <a:r>
              <a:rPr lang="en-US" cap="none" dirty="0">
                <a:latin typeface="Arial" charset="0"/>
              </a:rPr>
              <a:t>Big Data</a:t>
            </a:r>
            <a:r>
              <a:rPr lang="bg-BG" cap="none" dirty="0">
                <a:latin typeface="Arial" charset="0"/>
              </a:rPr>
              <a:t> – четири </a:t>
            </a:r>
            <a:r>
              <a:rPr lang="en-US" cap="none" dirty="0">
                <a:latin typeface="Arial" charset="0"/>
              </a:rPr>
              <a:t>V-</a:t>
            </a:r>
            <a:r>
              <a:rPr lang="bg-BG" cap="none" dirty="0">
                <a:latin typeface="Arial" charset="0"/>
              </a:rPr>
              <a:t>та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="" xmlns:a16="http://schemas.microsoft.com/office/drawing/2014/main" id="{73CBD083-55F1-4D81-8466-8F0D98B0DB25}"/>
              </a:ext>
            </a:extLst>
          </p:cNvPr>
          <p:cNvPicPr/>
          <p:nvPr/>
        </p:nvPicPr>
        <p:blipFill rotWithShape="1">
          <a:blip r:embed="rId3" cstate="print"/>
          <a:srcRect l="40476" t="34333" r="4365" b="29924"/>
          <a:stretch/>
        </p:blipFill>
        <p:spPr bwMode="auto">
          <a:xfrm>
            <a:off x="476250" y="1905000"/>
            <a:ext cx="8210550" cy="34213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244037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600200"/>
            <a:ext cx="8382000" cy="4800600"/>
          </a:xfrm>
        </p:spPr>
        <p:txBody>
          <a:bodyPr/>
          <a:lstStyle/>
          <a:p>
            <a:pPr eaLnBrk="1" hangingPunct="1"/>
            <a:r>
              <a:rPr lang="en-US" b="1" dirty="0">
                <a:latin typeface="Arial" charset="0"/>
              </a:rPr>
              <a:t>N</a:t>
            </a:r>
            <a:r>
              <a:rPr lang="en-US" dirty="0">
                <a:latin typeface="Arial" charset="0"/>
              </a:rPr>
              <a:t>ot </a:t>
            </a:r>
            <a:r>
              <a:rPr lang="en-US" b="1" dirty="0">
                <a:latin typeface="Arial" charset="0"/>
              </a:rPr>
              <a:t>o</a:t>
            </a:r>
            <a:r>
              <a:rPr lang="en-US" dirty="0">
                <a:latin typeface="Arial" charset="0"/>
              </a:rPr>
              <a:t>nly </a:t>
            </a:r>
            <a:r>
              <a:rPr lang="en-US" b="1" dirty="0">
                <a:latin typeface="Arial" charset="0"/>
              </a:rPr>
              <a:t>S</a:t>
            </a:r>
            <a:r>
              <a:rPr lang="en-US" dirty="0">
                <a:latin typeface="Arial" charset="0"/>
              </a:rPr>
              <a:t>tructured </a:t>
            </a:r>
            <a:r>
              <a:rPr lang="en-US" b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uery </a:t>
            </a:r>
            <a:r>
              <a:rPr lang="en-US" b="1" dirty="0">
                <a:latin typeface="Arial" charset="0"/>
              </a:rPr>
              <a:t>L</a:t>
            </a:r>
            <a:r>
              <a:rPr lang="en-US" dirty="0">
                <a:latin typeface="Arial" charset="0"/>
              </a:rPr>
              <a:t>anguage</a:t>
            </a:r>
            <a:r>
              <a:rPr lang="bg-BG" dirty="0">
                <a:latin typeface="Arial" charset="0"/>
              </a:rPr>
              <a:t>;</a:t>
            </a:r>
          </a:p>
          <a:p>
            <a:pPr eaLnBrk="1" hangingPunct="1"/>
            <a:r>
              <a:rPr lang="bg-BG" dirty="0">
                <a:latin typeface="Arial" pitchFamily="34" charset="0"/>
                <a:cs typeface="Arial" pitchFamily="34" charset="0"/>
              </a:rPr>
              <a:t>възникват поради необходимостта от обработка на огромни масиви информация;</a:t>
            </a:r>
          </a:p>
          <a:p>
            <a:pPr eaLnBrk="1" hangingPunct="1"/>
            <a:r>
              <a:rPr lang="ru-RU" dirty="0">
                <a:latin typeface="Arial" pitchFamily="34" charset="0"/>
                <a:cs typeface="Arial" pitchFamily="34" charset="0"/>
              </a:rPr>
              <a:t>предоставят механизъм за съхранение и възстановяване на данни със свободен съгласуван модел на данните;</a:t>
            </a:r>
          </a:p>
          <a:p>
            <a:pPr eaLnBrk="1" hangingPunct="1"/>
            <a:r>
              <a:rPr lang="ru-RU" dirty="0">
                <a:latin typeface="Arial" pitchFamily="34" charset="0"/>
                <a:cs typeface="Arial" pitchFamily="34" charset="0"/>
              </a:rPr>
              <a:t>важна цел е </a:t>
            </a:r>
            <a:r>
              <a:rPr lang="bg-BG" dirty="0">
                <a:latin typeface="Arial" pitchFamily="34" charset="0"/>
                <a:cs typeface="Arial" pitchFamily="34" charset="0"/>
              </a:rPr>
              <a:t>оптимизиране на производителността при обработка на данните,</a:t>
            </a:r>
          </a:p>
          <a:p>
            <a:pPr eaLnBrk="1" hangingPunct="1"/>
            <a:r>
              <a:rPr lang="bg-BG" dirty="0">
                <a:latin typeface="Arial" charset="0"/>
              </a:rPr>
              <a:t>имат </a:t>
            </a:r>
            <a:r>
              <a:rPr lang="ru-RU" dirty="0">
                <a:latin typeface="Arial" charset="0"/>
              </a:rPr>
              <a:t>разпределена и устойчива на повреди архитектура, тъй като обектите с информация се съхраняват на няколко сървъра;</a:t>
            </a:r>
          </a:p>
          <a:p>
            <a:pPr eaLnBrk="1" hangingPunct="1"/>
            <a:r>
              <a:rPr lang="ru-RU" dirty="0">
                <a:latin typeface="Arial" charset="0"/>
              </a:rPr>
              <a:t>може да се разширяват хоризонтално.</a:t>
            </a:r>
            <a:endParaRPr lang="bg-BG" dirty="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ru-RU" dirty="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bg-BG" dirty="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bg-B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bg-BG" cap="none" dirty="0">
                <a:latin typeface="Arial" charset="0"/>
              </a:rPr>
              <a:t>Нерелационни бази от данни (</a:t>
            </a:r>
            <a:r>
              <a:rPr lang="en-US" cap="none" dirty="0" err="1">
                <a:latin typeface="Arial" charset="0"/>
              </a:rPr>
              <a:t>NoSQL</a:t>
            </a:r>
            <a:r>
              <a:rPr lang="bg-BG" cap="none" dirty="0">
                <a:latin typeface="Arial" charset="0"/>
              </a:rPr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600200"/>
            <a:ext cx="7772400" cy="47244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една разпределена система трябва да се изберат две от следните: </a:t>
            </a:r>
            <a:r>
              <a:rPr lang="ru-RU" b="1" dirty="0"/>
              <a:t>Консистентност</a:t>
            </a:r>
            <a:r>
              <a:rPr lang="ru-RU" dirty="0"/>
              <a:t> (Consistency (C)), </a:t>
            </a:r>
            <a:r>
              <a:rPr lang="ru-RU" b="1" dirty="0"/>
              <a:t>Наличност</a:t>
            </a:r>
            <a:r>
              <a:rPr lang="ru-RU" dirty="0"/>
              <a:t> (Availability (A)) или </a:t>
            </a:r>
            <a:r>
              <a:rPr lang="ru-RU" b="1" dirty="0"/>
              <a:t>възможност за разделяне на </a:t>
            </a:r>
            <a:r>
              <a:rPr lang="bg-BG" b="1" dirty="0"/>
              <a:t>части</a:t>
            </a:r>
            <a:r>
              <a:rPr lang="bg-BG" dirty="0"/>
              <a:t> (</a:t>
            </a:r>
            <a:r>
              <a:rPr lang="en-US" dirty="0"/>
              <a:t>Partition tolerance (A)).</a:t>
            </a:r>
            <a:endParaRPr lang="bg-BG" dirty="0"/>
          </a:p>
          <a:p>
            <a:pPr marL="0" indent="0">
              <a:buNone/>
            </a:pPr>
            <a:endParaRPr lang="bg-BG" dirty="0">
              <a:latin typeface="Arial" charset="0"/>
            </a:endParaRPr>
          </a:p>
          <a:p>
            <a:pPr marL="0" indent="0">
              <a:buNone/>
            </a:pPr>
            <a:r>
              <a:rPr lang="ru-RU" dirty="0"/>
              <a:t>Едновременното осигуряване на трите не е възможно!</a:t>
            </a:r>
          </a:p>
          <a:p>
            <a:pPr marL="0" indent="0">
              <a:buNone/>
            </a:pPr>
            <a:endParaRPr lang="bg-BG" dirty="0"/>
          </a:p>
          <a:p>
            <a:pPr marL="0" indent="0"/>
            <a:r>
              <a:rPr lang="bg-BG" sz="1700" dirty="0">
                <a:latin typeface="Arial" charset="0"/>
              </a:rPr>
              <a:t> </a:t>
            </a:r>
            <a:r>
              <a:rPr lang="ru-RU" sz="1700" b="1" dirty="0">
                <a:latin typeface="Arial" charset="0"/>
              </a:rPr>
              <a:t>Консистентност:</a:t>
            </a:r>
            <a:r>
              <a:rPr lang="ru-RU" sz="1700" dirty="0">
                <a:latin typeface="Arial" charset="0"/>
              </a:rPr>
              <a:t> Всички клиенти на базата от данни виждат една и съща информация, даже при конкурентно обновяване.</a:t>
            </a:r>
          </a:p>
          <a:p>
            <a:pPr marL="0" indent="0"/>
            <a:r>
              <a:rPr lang="ru-RU" sz="1700" dirty="0">
                <a:latin typeface="Arial" charset="0"/>
              </a:rPr>
              <a:t> </a:t>
            </a:r>
            <a:r>
              <a:rPr lang="ru-RU" sz="1700" b="1" dirty="0">
                <a:latin typeface="Arial" charset="0"/>
              </a:rPr>
              <a:t>Наличност:</a:t>
            </a:r>
            <a:r>
              <a:rPr lang="ru-RU" sz="1700" dirty="0">
                <a:latin typeface="Arial" charset="0"/>
              </a:rPr>
              <a:t> Всички клиенти на базата от данни могат да достъпват някоя версия на информацията.</a:t>
            </a:r>
          </a:p>
          <a:p>
            <a:pPr marL="0" indent="0"/>
            <a:r>
              <a:rPr lang="ru-RU" sz="1700" dirty="0">
                <a:latin typeface="Arial" charset="0"/>
              </a:rPr>
              <a:t> </a:t>
            </a:r>
            <a:r>
              <a:rPr lang="ru-RU" sz="1700" b="1" dirty="0">
                <a:latin typeface="Arial" charset="0"/>
              </a:rPr>
              <a:t>Възможност за разделяне:</a:t>
            </a:r>
            <a:r>
              <a:rPr lang="ru-RU" sz="1700" dirty="0">
                <a:latin typeface="Arial" charset="0"/>
              </a:rPr>
              <a:t> Базата от данни може да се разделя върху множество сървъри.</a:t>
            </a:r>
            <a:endParaRPr lang="bg-BG" sz="1700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b="1" dirty="0"/>
              <a:t>Теорема CAP (теорема на Брюър)</a:t>
            </a:r>
            <a:endParaRPr lang="bg-BG" cap="none" dirty="0">
              <a:latin typeface="Arial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2286000"/>
            <a:ext cx="7772400" cy="2590800"/>
          </a:xfrm>
        </p:spPr>
        <p:txBody>
          <a:bodyPr/>
          <a:lstStyle/>
          <a:p>
            <a:pPr eaLnBrk="1" hangingPunct="1"/>
            <a:r>
              <a:rPr lang="ru-RU" dirty="0">
                <a:latin typeface="Arial" charset="0"/>
              </a:rPr>
              <a:t>повечето NoSQL бази данни избират наличност и възможност за разделяне;</a:t>
            </a:r>
          </a:p>
          <a:p>
            <a:pPr eaLnBrk="1" hangingPunct="1"/>
            <a:r>
              <a:rPr lang="ru-RU" dirty="0">
                <a:latin typeface="Arial" charset="0"/>
              </a:rPr>
              <a:t>гарантирането на консистентност при разпределена БД изисква кворум между отделните сървъри, което води до забавяне във времето.</a:t>
            </a:r>
            <a:endParaRPr lang="bg-BG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cap="none" dirty="0" err="1">
                <a:latin typeface="Arial" charset="0"/>
              </a:rPr>
              <a:t>NoSQL</a:t>
            </a:r>
            <a:r>
              <a:rPr lang="en-US" cap="none" dirty="0">
                <a:latin typeface="Arial" charset="0"/>
              </a:rPr>
              <a:t> </a:t>
            </a:r>
            <a:r>
              <a:rPr lang="bg-BG" cap="none" dirty="0">
                <a:latin typeface="Arial" charset="0"/>
              </a:rPr>
              <a:t>бази от данни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905000"/>
            <a:ext cx="8229600" cy="4114800"/>
          </a:xfrm>
        </p:spPr>
        <p:txBody>
          <a:bodyPr/>
          <a:lstStyle/>
          <a:p>
            <a:pPr eaLnBrk="1" hangingPunct="1"/>
            <a:r>
              <a:rPr lang="ru-RU" sz="2000" b="1" dirty="0">
                <a:latin typeface="Arial" charset="0"/>
              </a:rPr>
              <a:t>Big data</a:t>
            </a:r>
            <a:r>
              <a:rPr lang="ru-RU" sz="2000" dirty="0">
                <a:latin typeface="Arial" charset="0"/>
              </a:rPr>
              <a:t> е развиващо се понятие, което описва голям обем структурирани, полу-структурирани и неструктурирани данни. Въпреки че big data не се отнася за определено количество данни, терминът се използва за големи информационни масиви от порядъка на петабайти и ексабайти данни.</a:t>
            </a:r>
            <a:endParaRPr lang="bg-BG" sz="2000" dirty="0">
              <a:latin typeface="Arial" charset="0"/>
            </a:endParaRPr>
          </a:p>
          <a:p>
            <a:pPr eaLnBrk="1" hangingPunct="1"/>
            <a:r>
              <a:rPr lang="ru-RU" sz="2000" b="1" dirty="0">
                <a:latin typeface="Arial" charset="0"/>
              </a:rPr>
              <a:t>Big Data</a:t>
            </a:r>
            <a:r>
              <a:rPr lang="ru-RU" sz="2000" dirty="0">
                <a:latin typeface="Arial" charset="0"/>
              </a:rPr>
              <a:t> е събирането на огромни количества информация, които са толкова обемни и сложни, че е невъзможна тяхната обработка с досегашните СУБД или традиционните приложения за обработка на данни. Предизвикателствата, пред които са изправени IT специалистите, включват събиране, съхраняване, търсене, споделяне, прехвърляне, анализиране и визуализиране на </a:t>
            </a:r>
            <a:r>
              <a:rPr lang="ru-RU" sz="2000" dirty="0" err="1">
                <a:latin typeface="Arial" charset="0"/>
              </a:rPr>
              <a:t>данните</a:t>
            </a:r>
            <a:r>
              <a:rPr lang="en-US" sz="2000" dirty="0">
                <a:latin typeface="Arial" charset="0"/>
              </a:rPr>
              <a:t>.</a:t>
            </a:r>
            <a:endParaRPr lang="ru-RU" sz="2000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bg-BG" cap="none" dirty="0">
                <a:latin typeface="Arial" charset="0"/>
              </a:rPr>
              <a:t>Какво е </a:t>
            </a:r>
            <a:r>
              <a:rPr lang="en-US" cap="none" dirty="0">
                <a:latin typeface="Arial" charset="0"/>
              </a:rPr>
              <a:t>Big Data</a:t>
            </a:r>
            <a:r>
              <a:rPr lang="bg-BG" cap="none" dirty="0">
                <a:latin typeface="Arial" charset="0"/>
              </a:rPr>
              <a:t>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676400"/>
            <a:ext cx="7772400" cy="4572000"/>
          </a:xfrm>
        </p:spPr>
        <p:txBody>
          <a:bodyPr/>
          <a:lstStyle/>
          <a:p>
            <a:r>
              <a:rPr lang="ru-RU" b="1" dirty="0"/>
              <a:t>Atomicity (атомарност)</a:t>
            </a:r>
            <a:r>
              <a:rPr lang="ru-RU" dirty="0"/>
              <a:t> – една транзакциите или се изпълнява изцяло, или не се изпълнява въобще (и базата данни остава непроменена).</a:t>
            </a:r>
            <a:endParaRPr lang="en-US" dirty="0"/>
          </a:p>
          <a:p>
            <a:r>
              <a:rPr lang="ru-RU" b="1" dirty="0"/>
              <a:t>Consistency </a:t>
            </a:r>
            <a:r>
              <a:rPr lang="en-US" b="1" dirty="0"/>
              <a:t>(</a:t>
            </a:r>
            <a:r>
              <a:rPr lang="ru-RU" b="1" dirty="0"/>
              <a:t>консистентност</a:t>
            </a:r>
            <a:r>
              <a:rPr lang="en-US" b="1" dirty="0"/>
              <a:t>)</a:t>
            </a:r>
            <a:r>
              <a:rPr lang="en-US" dirty="0"/>
              <a:t> – </a:t>
            </a:r>
            <a:r>
              <a:rPr lang="bg-BG" dirty="0"/>
              <a:t>транзакцията </a:t>
            </a:r>
            <a:r>
              <a:rPr lang="ru-RU" dirty="0"/>
              <a:t>променя базата от данни от едно</a:t>
            </a:r>
            <a:r>
              <a:rPr lang="en-US" dirty="0"/>
              <a:t> </a:t>
            </a:r>
            <a:r>
              <a:rPr lang="ru-RU" dirty="0"/>
              <a:t>консистентно състояние в друго консистентно състояние.</a:t>
            </a:r>
          </a:p>
          <a:p>
            <a:r>
              <a:rPr lang="ru-RU" b="1" dirty="0"/>
              <a:t>Isolation (изолация) - </a:t>
            </a:r>
            <a:r>
              <a:rPr lang="ru-RU" dirty="0"/>
              <a:t>не може да се достъпва информация, която се обработва от </a:t>
            </a:r>
            <a:r>
              <a:rPr lang="bg-BG" dirty="0"/>
              <a:t>незавършила транзакция.</a:t>
            </a:r>
          </a:p>
          <a:p>
            <a:r>
              <a:rPr lang="en-US" b="1" dirty="0"/>
              <a:t>Durability</a:t>
            </a:r>
            <a:r>
              <a:rPr lang="bg-BG" b="1" dirty="0"/>
              <a:t> (дълготрайност) </a:t>
            </a:r>
            <a:r>
              <a:rPr lang="bg-BG" dirty="0"/>
              <a:t>– след като една транзакция приключи успешно, направените от нея промени стават постоянни, даже и при последващ срив в системата.</a:t>
            </a:r>
            <a:endParaRPr lang="bg-BG" b="1" dirty="0"/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cap="none" dirty="0">
                <a:latin typeface="Arial" charset="0"/>
              </a:rPr>
              <a:t>ACID</a:t>
            </a:r>
            <a:r>
              <a:rPr lang="bg-BG" cap="none" dirty="0">
                <a:latin typeface="Arial" charset="0"/>
              </a:rPr>
              <a:t> (</a:t>
            </a:r>
            <a:r>
              <a:rPr lang="en-US" cap="none" dirty="0">
                <a:latin typeface="Arial" charset="0"/>
              </a:rPr>
              <a:t>Atomicity, Consistency, Isolation, Durability</a:t>
            </a:r>
            <a:r>
              <a:rPr lang="bg-BG" cap="none" dirty="0">
                <a:latin typeface="Arial" charset="0"/>
              </a:rPr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04800" y="1524000"/>
            <a:ext cx="8534400" cy="4953000"/>
          </a:xfrm>
        </p:spPr>
        <p:txBody>
          <a:bodyPr/>
          <a:lstStyle/>
          <a:p>
            <a:pPr eaLnBrk="1" hangingPunct="1"/>
            <a:r>
              <a:rPr lang="ru-RU" b="1" dirty="0"/>
              <a:t>Basically Available (базова наличност):</a:t>
            </a:r>
            <a:r>
              <a:rPr lang="ru-RU" dirty="0"/>
              <a:t> системата не гарантира наличието на данните (както е в CAP теоремата). Всяка заявка гарантирано получава отговор. Но отговора може да бъде "неуспех" за получаване на исканите данни или данните могат да бъдат неконсистентни или в процес на промяна.</a:t>
            </a:r>
          </a:p>
          <a:p>
            <a:pPr eaLnBrk="1" hangingPunct="1"/>
            <a:r>
              <a:rPr lang="ru-RU" b="1" dirty="0"/>
              <a:t>Soft state:</a:t>
            </a:r>
            <a:r>
              <a:rPr lang="ru-RU" dirty="0"/>
              <a:t> състоянието на системата може да се променя с течение на времето (дори и по време, в което няма обработване на данни, може да има промени в състоянието).</a:t>
            </a:r>
            <a:endParaRPr lang="en-US" dirty="0"/>
          </a:p>
          <a:p>
            <a:pPr eaLnBrk="1" hangingPunct="1"/>
            <a:r>
              <a:rPr lang="ru-RU" b="1" dirty="0"/>
              <a:t>Eventual consistency</a:t>
            </a:r>
            <a:r>
              <a:rPr lang="en-US" b="1" dirty="0"/>
              <a:t> (</a:t>
            </a:r>
            <a:r>
              <a:rPr lang="bg-BG" b="1" dirty="0"/>
              <a:t>евентуална консистентност</a:t>
            </a:r>
            <a:r>
              <a:rPr lang="en-US" b="1" dirty="0"/>
              <a:t>)</a:t>
            </a:r>
            <a:r>
              <a:rPr lang="ru-RU" dirty="0"/>
              <a:t>: Системата евентуално ще стане консистентна, след като спре да получава данни</a:t>
            </a:r>
            <a:r>
              <a:rPr lang="en-US" dirty="0"/>
              <a:t> (</a:t>
            </a:r>
            <a:r>
              <a:rPr lang="bg-BG" dirty="0"/>
              <a:t>т.е. ако няма обновяване, всички възли на базата от данни ще връщат актуални данни</a:t>
            </a:r>
            <a:r>
              <a:rPr lang="en-US" dirty="0"/>
              <a:t>)</a:t>
            </a:r>
            <a:r>
              <a:rPr lang="ru-RU" dirty="0"/>
              <a:t>. </a:t>
            </a:r>
            <a:endParaRPr lang="bg-BG" dirty="0"/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/>
              <a:t>BASE </a:t>
            </a:r>
            <a:r>
              <a:rPr lang="bg-BG" b="1" dirty="0"/>
              <a:t>(</a:t>
            </a:r>
            <a:r>
              <a:rPr lang="en-US" b="1" dirty="0"/>
              <a:t>Basically Available, Soft-state, Eventual consistency</a:t>
            </a:r>
            <a:r>
              <a:rPr lang="bg-BG" b="1" dirty="0"/>
              <a:t>)</a:t>
            </a:r>
            <a:endParaRPr lang="bg-BG" b="1" cap="none" dirty="0">
              <a:latin typeface="Arial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600200"/>
            <a:ext cx="3733800" cy="4800600"/>
          </a:xfrm>
        </p:spPr>
        <p:txBody>
          <a:bodyPr/>
          <a:lstStyle/>
          <a:p>
            <a:pPr eaLnBrk="1" hangingPunct="1"/>
            <a:r>
              <a:rPr lang="bg-BG" dirty="0">
                <a:latin typeface="Arial" charset="0"/>
              </a:rPr>
              <a:t>Съхранение на данни: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Key-Value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Document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Graph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Relational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Streaming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In-Memory  </a:t>
            </a:r>
            <a:r>
              <a:rPr lang="en-US" kern="0" dirty="0" err="1">
                <a:ea typeface="Arial Unicode MS" pitchFamily="34" charset="-128"/>
                <a:cs typeface="Arial Unicode MS" pitchFamily="34" charset="-128"/>
              </a:rPr>
              <a:t>Sharding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Fault-Tolerance</a:t>
            </a:r>
            <a:r>
              <a:rPr lang="bg-BG" kern="0" smtClean="0">
                <a:ea typeface="Arial Unicode MS" pitchFamily="34" charset="-128"/>
                <a:cs typeface="Arial Unicode MS" pitchFamily="34" charset="-128"/>
              </a:rPr>
              <a:t>;</a:t>
            </a:r>
            <a:endParaRPr lang="bg-BG" kern="0" dirty="0">
              <a:ea typeface="Arial Unicode MS" pitchFamily="34" charset="-128"/>
              <a:cs typeface="Arial Unicode MS" pitchFamily="34" charset="-128"/>
            </a:endParaRP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Geo Distribution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 и др.</a:t>
            </a:r>
            <a:endParaRPr lang="bg-BG" dirty="0">
              <a:latin typeface="Arial" charset="0"/>
            </a:endParaRPr>
          </a:p>
          <a:p>
            <a:pPr eaLnBrk="1" hangingPunct="1"/>
            <a:endParaRPr lang="bg-BG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cap="none" dirty="0">
                <a:latin typeface="Arial" charset="0"/>
              </a:rPr>
              <a:t>Big Data</a:t>
            </a:r>
            <a:r>
              <a:rPr lang="bg-BG" cap="none" dirty="0">
                <a:latin typeface="Arial" charset="0"/>
              </a:rPr>
              <a:t> технологии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648200" y="1600200"/>
            <a:ext cx="3733800" cy="4800600"/>
          </a:xfrm>
        </p:spPr>
        <p:txBody>
          <a:bodyPr/>
          <a:lstStyle/>
          <a:p>
            <a:pPr eaLnBrk="1" hangingPunct="1"/>
            <a:r>
              <a:rPr lang="bg-BG" dirty="0">
                <a:latin typeface="Arial" charset="0"/>
              </a:rPr>
              <a:t>Анализ на данни: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Collection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Processing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Cleaning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Modeling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Algorithms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Mining  Clustering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Correlation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Aggregation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;</a:t>
            </a:r>
          </a:p>
          <a:p>
            <a:pPr lvl="1" eaLnBrk="1" hangingPunct="1"/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Visualization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 и др.</a:t>
            </a:r>
            <a:endParaRPr lang="bg-BG" dirty="0">
              <a:latin typeface="Arial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/>
              <a:t>Key-Value Stores</a:t>
            </a:r>
            <a:endParaRPr lang="bg-BG" b="1" cap="none" dirty="0"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200" y="1989104"/>
            <a:ext cx="8950170" cy="3802096"/>
            <a:chOff x="155425" y="1854394"/>
            <a:chExt cx="8950170" cy="3802096"/>
          </a:xfrm>
        </p:grpSpPr>
        <p:grpSp>
          <p:nvGrpSpPr>
            <p:cNvPr id="6" name="Group 47"/>
            <p:cNvGrpSpPr/>
            <p:nvPr/>
          </p:nvGrpSpPr>
          <p:grpSpPr>
            <a:xfrm>
              <a:off x="3343040" y="2914410"/>
              <a:ext cx="1433100" cy="1074508"/>
              <a:chOff x="3343040" y="2914410"/>
              <a:chExt cx="1433100" cy="1074508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347376" y="2914410"/>
                <a:ext cx="1428764" cy="266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381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“name.first”:“</a:t>
                </a:r>
                <a:r>
                  <a:rPr lang="en-US" sz="1200" kern="0" dirty="0" err="1">
                    <a:ea typeface="Arial Unicode MS" pitchFamily="34" charset="-128"/>
                    <a:cs typeface="Arial Unicode MS" pitchFamily="34" charset="-128"/>
                  </a:rPr>
                  <a:t>Inigo</a:t>
                </a: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”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343042" y="3180325"/>
                <a:ext cx="1428764" cy="266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381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“</a:t>
                </a:r>
                <a:r>
                  <a:rPr lang="en-US" sz="1200" kern="0" dirty="0" err="1">
                    <a:ea typeface="Arial Unicode MS" pitchFamily="34" charset="-128"/>
                    <a:cs typeface="Arial Unicode MS" pitchFamily="34" charset="-128"/>
                  </a:rPr>
                  <a:t>name.first”:“Anne</a:t>
                </a: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”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343041" y="3453537"/>
                <a:ext cx="1428764" cy="266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381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“</a:t>
                </a:r>
                <a:r>
                  <a:rPr lang="en-US" sz="1200" kern="0" dirty="0" err="1">
                    <a:ea typeface="Arial Unicode MS" pitchFamily="34" charset="-128"/>
                    <a:cs typeface="Arial Unicode MS" pitchFamily="34" charset="-128"/>
                  </a:rPr>
                  <a:t>name.first”:“John</a:t>
                </a: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”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343040" y="3722371"/>
                <a:ext cx="1428764" cy="266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381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“</a:t>
                </a:r>
                <a:r>
                  <a:rPr lang="en-US" sz="1200" kern="0" dirty="0" err="1">
                    <a:ea typeface="Arial Unicode MS" pitchFamily="34" charset="-128"/>
                    <a:cs typeface="Arial Unicode MS" pitchFamily="34" charset="-128"/>
                  </a:rPr>
                  <a:t>name.first”:“James</a:t>
                </a: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”</a:t>
                </a:r>
              </a:p>
            </p:txBody>
          </p:sp>
        </p:grpSp>
        <p:grpSp>
          <p:nvGrpSpPr>
            <p:cNvPr id="7" name="Group 48"/>
            <p:cNvGrpSpPr/>
            <p:nvPr/>
          </p:nvGrpSpPr>
          <p:grpSpPr>
            <a:xfrm>
              <a:off x="2570604" y="2916697"/>
              <a:ext cx="772435" cy="1074508"/>
              <a:chOff x="2570604" y="2916697"/>
              <a:chExt cx="772435" cy="1074508"/>
            </a:xfrm>
          </p:grpSpPr>
          <p:sp>
            <p:nvSpPr>
              <p:cNvPr id="31" name="TextBox 6"/>
              <p:cNvSpPr txBox="1"/>
              <p:nvPr/>
            </p:nvSpPr>
            <p:spPr>
              <a:xfrm>
                <a:off x="2574940" y="2916697"/>
                <a:ext cx="768099" cy="266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381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I202583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570606" y="3182612"/>
                <a:ext cx="768099" cy="266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381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I203487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70605" y="3455824"/>
                <a:ext cx="768099" cy="266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381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I203781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570604" y="3724658"/>
                <a:ext cx="768099" cy="266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381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I204639</a:t>
                </a:r>
              </a:p>
            </p:txBody>
          </p:sp>
        </p:grpSp>
        <p:grpSp>
          <p:nvGrpSpPr>
            <p:cNvPr id="8" name="Group 40"/>
            <p:cNvGrpSpPr/>
            <p:nvPr/>
          </p:nvGrpSpPr>
          <p:grpSpPr>
            <a:xfrm>
              <a:off x="4764025" y="2914409"/>
              <a:ext cx="1463748" cy="1074508"/>
              <a:chOff x="4767446" y="2914409"/>
              <a:chExt cx="1463748" cy="107450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4771782" y="2914409"/>
                <a:ext cx="1459412" cy="266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381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“</a:t>
                </a:r>
                <a:r>
                  <a:rPr lang="en-US" sz="1200" kern="0" dirty="0" err="1">
                    <a:ea typeface="Arial Unicode MS" pitchFamily="34" charset="-128"/>
                    <a:cs typeface="Arial Unicode MS" pitchFamily="34" charset="-128"/>
                  </a:rPr>
                  <a:t>name.last”:“Jones</a:t>
                </a: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”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767448" y="3180324"/>
                <a:ext cx="1459412" cy="266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381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“</a:t>
                </a:r>
                <a:r>
                  <a:rPr lang="en-US" sz="1200" kern="0" dirty="0" err="1">
                    <a:ea typeface="Arial Unicode MS" pitchFamily="34" charset="-128"/>
                    <a:cs typeface="Arial Unicode MS" pitchFamily="34" charset="-128"/>
                  </a:rPr>
                  <a:t>name.last”:“Boleyn</a:t>
                </a: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”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767446" y="3722370"/>
                <a:ext cx="1459412" cy="266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381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“</a:t>
                </a:r>
                <a:r>
                  <a:rPr lang="en-US" sz="1200" kern="0" dirty="0" err="1">
                    <a:ea typeface="Arial Unicode MS" pitchFamily="34" charset="-128"/>
                    <a:cs typeface="Arial Unicode MS" pitchFamily="34" charset="-128"/>
                  </a:rPr>
                  <a:t>name.last”:“Joyce</a:t>
                </a: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”</a:t>
                </a:r>
              </a:p>
            </p:txBody>
          </p:sp>
        </p:grpSp>
        <p:sp>
          <p:nvSpPr>
            <p:cNvPr id="9" name="Rounded Rectangle 8"/>
            <p:cNvSpPr/>
            <p:nvPr/>
          </p:nvSpPr>
          <p:spPr bwMode="gray">
            <a:xfrm>
              <a:off x="1887986" y="2932655"/>
              <a:ext cx="5449174" cy="265915"/>
            </a:xfrm>
            <a:prstGeom prst="roundRect">
              <a:avLst/>
            </a:prstGeom>
            <a:noFill/>
            <a:ln w="6350" algn="ctr">
              <a:solidFill>
                <a:srgbClr val="C00000"/>
              </a:solidFill>
              <a:prstDash val="dash"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Row</a:t>
              </a:r>
            </a:p>
          </p:txBody>
        </p:sp>
        <p:grpSp>
          <p:nvGrpSpPr>
            <p:cNvPr id="10" name="Group 39"/>
            <p:cNvGrpSpPr/>
            <p:nvPr/>
          </p:nvGrpSpPr>
          <p:grpSpPr>
            <a:xfrm>
              <a:off x="155425" y="1854394"/>
              <a:ext cx="8950170" cy="3802096"/>
              <a:chOff x="193830" y="1854394"/>
              <a:chExt cx="8950170" cy="3802096"/>
            </a:xfrm>
          </p:grpSpPr>
          <p:sp>
            <p:nvSpPr>
              <p:cNvPr id="11" name="Rectangle 10"/>
              <p:cNvSpPr/>
              <p:nvPr/>
            </p:nvSpPr>
            <p:spPr bwMode="gray">
              <a:xfrm>
                <a:off x="2379475" y="1969610"/>
                <a:ext cx="5303330" cy="3686880"/>
              </a:xfrm>
              <a:prstGeom prst="rect">
                <a:avLst/>
              </a:prstGeom>
              <a:noFill/>
              <a:ln w="6350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0000" tIns="72000" rIns="90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 err="1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Keyspace</a:t>
                </a:r>
                <a:endParaRPr lang="en-US" sz="1200" kern="0" dirty="0">
                  <a:solidFill>
                    <a:schemeClr val="accent1">
                      <a:lumMod val="75000"/>
                    </a:schemeClr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gray">
              <a:xfrm>
                <a:off x="2574940" y="2699305"/>
                <a:ext cx="772438" cy="1472802"/>
              </a:xfrm>
              <a:prstGeom prst="rect">
                <a:avLst/>
              </a:prstGeom>
              <a:noFill/>
              <a:ln w="6350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lIns="0" tIns="45720" rIns="0" bIns="72000" rtlCol="0" anchor="t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Row Key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 bwMode="gray">
              <a:xfrm>
                <a:off x="3347376" y="2699305"/>
                <a:ext cx="1428763" cy="1472802"/>
              </a:xfrm>
              <a:prstGeom prst="rect">
                <a:avLst/>
              </a:prstGeom>
              <a:noFill/>
              <a:ln w="6350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0000" tIns="45720" rIns="90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“</a:t>
                </a:r>
                <a:r>
                  <a:rPr lang="en-US" sz="1200" kern="0" dirty="0" err="1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name.first</a:t>
                </a:r>
                <a:r>
                  <a:rPr lang="en-US" sz="1200" kern="0" dirty="0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”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 bwMode="gray">
              <a:xfrm>
                <a:off x="4776141" y="2699305"/>
                <a:ext cx="1455053" cy="1472802"/>
              </a:xfrm>
              <a:prstGeom prst="rect">
                <a:avLst/>
              </a:prstGeom>
              <a:noFill/>
              <a:ln w="6350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0000" tIns="45720" rIns="90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 “</a:t>
                </a:r>
                <a:r>
                  <a:rPr lang="en-US" sz="1200" kern="0" dirty="0" err="1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name.last</a:t>
                </a:r>
                <a:r>
                  <a:rPr lang="en-US" sz="1200" kern="0" dirty="0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”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 bwMode="gray">
              <a:xfrm>
                <a:off x="6231194" y="2699305"/>
                <a:ext cx="1297991" cy="1472802"/>
              </a:xfrm>
              <a:prstGeom prst="rect">
                <a:avLst/>
              </a:prstGeom>
              <a:noFill/>
              <a:ln w="6350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0000" tIns="45720" rIns="90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 “carpool”</a:t>
                </a:r>
              </a:p>
            </p:txBody>
          </p:sp>
          <p:sp>
            <p:nvSpPr>
              <p:cNvPr id="16" name="Line Callout 2 (Accent Bar) 15"/>
              <p:cNvSpPr/>
              <p:nvPr/>
            </p:nvSpPr>
            <p:spPr bwMode="gray">
              <a:xfrm flipH="1">
                <a:off x="193830" y="2311595"/>
                <a:ext cx="1796495" cy="457200"/>
              </a:xfrm>
              <a:prstGeom prst="accentCallout2">
                <a:avLst>
                  <a:gd name="adj1" fmla="val 20289"/>
                  <a:gd name="adj2" fmla="val -4871"/>
                  <a:gd name="adj3" fmla="val 18750"/>
                  <a:gd name="adj4" fmla="val -16667"/>
                  <a:gd name="adj5" fmla="val 87786"/>
                  <a:gd name="adj6" fmla="val -34046"/>
                </a:avLst>
              </a:prstGeom>
              <a:noFill/>
              <a:ln w="6350" algn="ctr">
                <a:solidFill>
                  <a:srgbClr val="999999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Rows identified by a key – key can be anything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gray">
              <a:xfrm>
                <a:off x="3347378" y="2458196"/>
                <a:ext cx="2883816" cy="241109"/>
              </a:xfrm>
              <a:prstGeom prst="rect">
                <a:avLst/>
              </a:prstGeom>
              <a:noFill/>
              <a:ln w="6350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0000" tIns="72000" rIns="90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Super Column family: “name”</a:t>
                </a:r>
              </a:p>
            </p:txBody>
          </p:sp>
          <p:sp>
            <p:nvSpPr>
              <p:cNvPr id="18" name="Line Callout 2 (Accent Bar) 17"/>
              <p:cNvSpPr/>
              <p:nvPr/>
            </p:nvSpPr>
            <p:spPr bwMode="gray">
              <a:xfrm>
                <a:off x="3433815" y="4429360"/>
                <a:ext cx="1637449" cy="457200"/>
              </a:xfrm>
              <a:prstGeom prst="accentCallout2">
                <a:avLst>
                  <a:gd name="adj1" fmla="val 20289"/>
                  <a:gd name="adj2" fmla="val -4871"/>
                  <a:gd name="adj3" fmla="val 18750"/>
                  <a:gd name="adj4" fmla="val -16667"/>
                  <a:gd name="adj5" fmla="val -106224"/>
                  <a:gd name="adj6" fmla="val -41359"/>
                </a:avLst>
              </a:prstGeom>
              <a:noFill/>
              <a:ln w="6350" algn="ctr">
                <a:solidFill>
                  <a:srgbClr val="999999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Data physically stored in separate columns in Row Key sequence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9" name="Line Callout 2 (Accent Bar) 18"/>
              <p:cNvSpPr/>
              <p:nvPr/>
            </p:nvSpPr>
            <p:spPr bwMode="gray">
              <a:xfrm flipH="1">
                <a:off x="324000" y="3390595"/>
                <a:ext cx="1342348" cy="465045"/>
              </a:xfrm>
              <a:prstGeom prst="accentCallout2">
                <a:avLst>
                  <a:gd name="adj1" fmla="val 20289"/>
                  <a:gd name="adj2" fmla="val -4871"/>
                  <a:gd name="adj3" fmla="val 18750"/>
                  <a:gd name="adj4" fmla="val -16667"/>
                  <a:gd name="adj5" fmla="val -45470"/>
                  <a:gd name="adj6" fmla="val -35542"/>
                </a:avLst>
              </a:prstGeom>
              <a:noFill/>
              <a:ln w="6350" algn="ctr">
                <a:solidFill>
                  <a:srgbClr val="999999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APIs for row put / get and scan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0" name="Line Callout 2 (Accent Bar) 19"/>
              <p:cNvSpPr/>
              <p:nvPr/>
            </p:nvSpPr>
            <p:spPr bwMode="gray">
              <a:xfrm>
                <a:off x="5416909" y="4383267"/>
                <a:ext cx="1190555" cy="457200"/>
              </a:xfrm>
              <a:prstGeom prst="accentCallout2">
                <a:avLst>
                  <a:gd name="adj1" fmla="val 20289"/>
                  <a:gd name="adj2" fmla="val -4871"/>
                  <a:gd name="adj3" fmla="val 18750"/>
                  <a:gd name="adj4" fmla="val -16667"/>
                  <a:gd name="adj5" fmla="val -100358"/>
                  <a:gd name="adj6" fmla="val -32535"/>
                </a:avLst>
              </a:prstGeom>
              <a:noFill/>
              <a:ln w="6350" algn="ctr">
                <a:solidFill>
                  <a:srgbClr val="999999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noProof="0" dirty="0">
                    <a:ea typeface="Arial Unicode MS" pitchFamily="34" charset="-128"/>
                    <a:cs typeface="Arial Unicode MS" pitchFamily="34" charset="-128"/>
                  </a:rPr>
                  <a:t>Column name stored as well as column value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1" name="Line Callout 2 (Accent Bar) 20"/>
              <p:cNvSpPr/>
              <p:nvPr/>
            </p:nvSpPr>
            <p:spPr bwMode="gray">
              <a:xfrm>
                <a:off x="6847643" y="4383267"/>
                <a:ext cx="1075340" cy="274693"/>
              </a:xfrm>
              <a:prstGeom prst="accentCallout2">
                <a:avLst>
                  <a:gd name="adj1" fmla="val 20289"/>
                  <a:gd name="adj2" fmla="val -4871"/>
                  <a:gd name="adj3" fmla="val 18750"/>
                  <a:gd name="adj4" fmla="val -16667"/>
                  <a:gd name="adj5" fmla="val -177956"/>
                  <a:gd name="adj6" fmla="val -31357"/>
                </a:avLst>
              </a:prstGeom>
              <a:noFill/>
              <a:ln w="6350" algn="ctr">
                <a:solidFill>
                  <a:srgbClr val="999999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noProof="0" dirty="0">
                    <a:ea typeface="Arial Unicode MS" pitchFamily="34" charset="-128"/>
                    <a:cs typeface="Arial Unicode MS" pitchFamily="34" charset="-128"/>
                  </a:rPr>
                  <a:t>Empty values not stored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gray">
              <a:xfrm>
                <a:off x="3359650" y="5003605"/>
                <a:ext cx="4181807" cy="482218"/>
              </a:xfrm>
              <a:prstGeom prst="rect">
                <a:avLst/>
              </a:prstGeom>
              <a:noFill/>
              <a:ln w="6350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0000" tIns="45720" rIns="90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Column family: “cars”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 bwMode="gray">
              <a:xfrm>
                <a:off x="3347378" y="2217087"/>
                <a:ext cx="4181807" cy="482218"/>
              </a:xfrm>
              <a:prstGeom prst="rect">
                <a:avLst/>
              </a:prstGeom>
              <a:noFill/>
              <a:ln w="6350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0000" tIns="45720" rIns="90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Column family: “drivers”</a:t>
                </a:r>
              </a:p>
            </p:txBody>
          </p:sp>
          <p:sp>
            <p:nvSpPr>
              <p:cNvPr id="24" name="Line Callout 2 (Accent Bar) 23"/>
              <p:cNvSpPr/>
              <p:nvPr/>
            </p:nvSpPr>
            <p:spPr bwMode="gray">
              <a:xfrm flipH="1">
                <a:off x="577879" y="4888390"/>
                <a:ext cx="1604469" cy="457200"/>
              </a:xfrm>
              <a:prstGeom prst="accentCallout2">
                <a:avLst>
                  <a:gd name="adj1" fmla="val 20289"/>
                  <a:gd name="adj2" fmla="val -4871"/>
                  <a:gd name="adj3" fmla="val 18750"/>
                  <a:gd name="adj4" fmla="val -16667"/>
                  <a:gd name="adj5" fmla="val 61703"/>
                  <a:gd name="adj6" fmla="val -67832"/>
                </a:avLst>
              </a:prstGeom>
              <a:noFill/>
              <a:ln w="6350" algn="ctr">
                <a:solidFill>
                  <a:srgbClr val="999999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Multiple column families in a Key Space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5" name="Line Callout 2 (Accent Bar) 24"/>
              <p:cNvSpPr/>
              <p:nvPr/>
            </p:nvSpPr>
            <p:spPr bwMode="gray">
              <a:xfrm flipH="1">
                <a:off x="616285" y="1854394"/>
                <a:ext cx="1391439" cy="309381"/>
              </a:xfrm>
              <a:prstGeom prst="accentCallout2">
                <a:avLst>
                  <a:gd name="adj1" fmla="val 20289"/>
                  <a:gd name="adj2" fmla="val -4871"/>
                  <a:gd name="adj3" fmla="val 18750"/>
                  <a:gd name="adj4" fmla="val -16667"/>
                  <a:gd name="adj5" fmla="val 55863"/>
                  <a:gd name="adj6" fmla="val -27187"/>
                </a:avLst>
              </a:prstGeom>
              <a:noFill/>
              <a:ln w="6350" algn="ctr">
                <a:solidFill>
                  <a:srgbClr val="999999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A Key Space is an area of storage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6" name="Line Callout 2 (Accent Bar) 25"/>
              <p:cNvSpPr/>
              <p:nvPr/>
            </p:nvSpPr>
            <p:spPr bwMode="gray">
              <a:xfrm>
                <a:off x="7848028" y="3348424"/>
                <a:ext cx="871712" cy="274693"/>
              </a:xfrm>
              <a:prstGeom prst="accentCallout2">
                <a:avLst>
                  <a:gd name="adj1" fmla="val 20289"/>
                  <a:gd name="adj2" fmla="val -4871"/>
                  <a:gd name="adj3" fmla="val 18750"/>
                  <a:gd name="adj4" fmla="val -16667"/>
                  <a:gd name="adj5" fmla="val -86682"/>
                  <a:gd name="adj6" fmla="val -81828"/>
                </a:avLst>
              </a:prstGeom>
              <a:noFill/>
              <a:ln w="6350" algn="ctr">
                <a:solidFill>
                  <a:srgbClr val="999999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noProof="0" dirty="0">
                    <a:ea typeface="Arial Unicode MS" pitchFamily="34" charset="-128"/>
                    <a:cs typeface="Arial Unicode MS" pitchFamily="34" charset="-128"/>
                  </a:rPr>
                  <a:t>Values can be anything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7" name="Line Callout 2 (Accent Bar) 26"/>
              <p:cNvSpPr/>
              <p:nvPr/>
            </p:nvSpPr>
            <p:spPr bwMode="gray">
              <a:xfrm>
                <a:off x="7804615" y="2009084"/>
                <a:ext cx="1339385" cy="457200"/>
              </a:xfrm>
              <a:prstGeom prst="accentCallout2">
                <a:avLst>
                  <a:gd name="adj1" fmla="val 20289"/>
                  <a:gd name="adj2" fmla="val -4871"/>
                  <a:gd name="adj3" fmla="val 18750"/>
                  <a:gd name="adj4" fmla="val -16667"/>
                  <a:gd name="adj5" fmla="val 161241"/>
                  <a:gd name="adj6" fmla="val -67517"/>
                </a:avLst>
              </a:prstGeom>
              <a:noFill/>
              <a:ln w="6350" algn="ctr">
                <a:solidFill>
                  <a:srgbClr val="999999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kern="0" dirty="0">
                    <a:ea typeface="Arial Unicode MS" pitchFamily="34" charset="-128"/>
                    <a:cs typeface="Arial Unicode MS" pitchFamily="34" charset="-128"/>
                  </a:rPr>
                  <a:t>Column names don’t need to be defined in advance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115624" y="5998458"/>
            <a:ext cx="9028376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Съответствие с РБД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:  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b="1" kern="0" dirty="0" err="1">
                <a:ea typeface="Arial Unicode MS" pitchFamily="34" charset="-128"/>
                <a:cs typeface="Arial Unicode MS" pitchFamily="34" charset="-128"/>
              </a:rPr>
              <a:t>Keyspace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съответсва на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bg-BG" b="1" kern="0" dirty="0">
                <a:ea typeface="Arial Unicode MS" pitchFamily="34" charset="-128"/>
                <a:cs typeface="Arial Unicode MS" pitchFamily="34" charset="-128"/>
              </a:rPr>
              <a:t>схема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b="1" kern="0" dirty="0">
                <a:ea typeface="Arial Unicode MS" pitchFamily="34" charset="-128"/>
                <a:cs typeface="Arial Unicode MS" pitchFamily="34" charset="-128"/>
              </a:rPr>
              <a:t>Column family 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- на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b="1" kern="0" dirty="0" smtClean="0">
                <a:ea typeface="Arial Unicode MS" pitchFamily="34" charset="-128"/>
                <a:cs typeface="Arial Unicode MS" pitchFamily="34" charset="-128"/>
              </a:rPr>
              <a:t>PK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b="1" kern="0" dirty="0">
                <a:ea typeface="Arial Unicode MS" pitchFamily="34" charset="-128"/>
                <a:cs typeface="Arial Unicode MS" pitchFamily="34" charset="-128"/>
              </a:rPr>
              <a:t>Key-Value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bg-BG" kern="0" dirty="0">
                <a:ea typeface="Arial Unicode MS" pitchFamily="34" charset="-128"/>
                <a:cs typeface="Arial Unicode MS" pitchFamily="34" charset="-128"/>
              </a:rPr>
              <a:t>- на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bg-BG" b="1" kern="0" dirty="0">
                <a:ea typeface="Arial Unicode MS" pitchFamily="34" charset="-128"/>
                <a:cs typeface="Arial Unicode MS" pitchFamily="34" charset="-128"/>
              </a:rPr>
              <a:t>ред.</a:t>
            </a:r>
            <a:endParaRPr lang="en-US" b="1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190" y="1368623"/>
            <a:ext cx="893341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Keyspace</a:t>
            </a:r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+ Row Key + Column family + Column Name + Timestamp = Value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4267200" cy="5486400"/>
          </a:xfrm>
        </p:spPr>
        <p:txBody>
          <a:bodyPr/>
          <a:lstStyle/>
          <a:p>
            <a:pPr eaLnBrk="1" hangingPunct="1"/>
            <a:r>
              <a:rPr lang="bg-BG" sz="2000" b="1" dirty="0">
                <a:latin typeface="Arial" charset="0"/>
              </a:rPr>
              <a:t>Какво представляват:</a:t>
            </a:r>
          </a:p>
          <a:p>
            <a:pPr lvl="1" eaLnBrk="1" hangingPunct="1"/>
            <a:r>
              <a:rPr lang="ru-RU" sz="1700" dirty="0" err="1">
                <a:latin typeface="Arial" charset="0"/>
              </a:rPr>
              <a:t>Бързо</a:t>
            </a:r>
            <a:r>
              <a:rPr lang="ru-RU" sz="1700" dirty="0">
                <a:latin typeface="Arial" charset="0"/>
              </a:rPr>
              <a:t>, мащабируемо и високо достъпно хранилище на данни, за произволен достъп (</a:t>
            </a:r>
            <a:r>
              <a:rPr lang="ru-RU" sz="1700" dirty="0" err="1">
                <a:latin typeface="Arial" charset="0"/>
              </a:rPr>
              <a:t>четене</a:t>
            </a:r>
            <a:r>
              <a:rPr lang="ru-RU" sz="1700" dirty="0">
                <a:latin typeface="Arial" charset="0"/>
              </a:rPr>
              <a:t>/ запис) до всякакви данни, асоциирани с ключ.</a:t>
            </a:r>
            <a:endParaRPr lang="bg-BG" sz="1700" dirty="0">
              <a:latin typeface="Arial" charset="0"/>
            </a:endParaRPr>
          </a:p>
          <a:p>
            <a:pPr eaLnBrk="1" hangingPunct="1"/>
            <a:r>
              <a:rPr lang="bg-BG" sz="2000" b="1" dirty="0">
                <a:latin typeface="Arial" charset="0"/>
              </a:rPr>
              <a:t>За какво се използват: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Търсене</a:t>
            </a:r>
            <a:r>
              <a:rPr lang="en-US" sz="1700" dirty="0">
                <a:latin typeface="Arial" charset="0"/>
              </a:rPr>
              <a:t>, </a:t>
            </a:r>
            <a:r>
              <a:rPr lang="bg-BG" sz="1700" dirty="0">
                <a:latin typeface="Arial" charset="0"/>
              </a:rPr>
              <a:t>съхранение на записи и документи</a:t>
            </a:r>
            <a:r>
              <a:rPr lang="en-US" sz="1700" dirty="0">
                <a:latin typeface="Arial" charset="0"/>
              </a:rPr>
              <a:t>, </a:t>
            </a:r>
            <a:r>
              <a:rPr lang="bg-BG" sz="1700" dirty="0">
                <a:latin typeface="Arial" charset="0"/>
              </a:rPr>
              <a:t>услуги за архивиране</a:t>
            </a:r>
            <a:r>
              <a:rPr lang="en-US" sz="1700" dirty="0">
                <a:latin typeface="Arial" charset="0"/>
              </a:rPr>
              <a:t>, </a:t>
            </a:r>
            <a:r>
              <a:rPr lang="bg-BG" sz="1700" dirty="0">
                <a:latin typeface="Arial" charset="0"/>
              </a:rPr>
              <a:t>анализ на използването на уеб услуги</a:t>
            </a:r>
            <a:r>
              <a:rPr lang="en-US" sz="1700" dirty="0">
                <a:latin typeface="Arial" charset="0"/>
              </a:rPr>
              <a:t>, </a:t>
            </a:r>
            <a:r>
              <a:rPr lang="bg-BG" sz="1700" dirty="0">
                <a:latin typeface="Arial" charset="0"/>
              </a:rPr>
              <a:t>разпространение на съдържание</a:t>
            </a:r>
            <a:r>
              <a:rPr lang="en-US" sz="1700" dirty="0">
                <a:latin typeface="Arial" charset="0"/>
              </a:rPr>
              <a:t>, </a:t>
            </a:r>
            <a:r>
              <a:rPr lang="bg-BG" sz="1700" dirty="0">
                <a:latin typeface="Arial" charset="0"/>
              </a:rPr>
              <a:t>съхранение и анализ на данни на социални мрежи и др.</a:t>
            </a:r>
          </a:p>
          <a:p>
            <a:pPr eaLnBrk="1" hangingPunct="1"/>
            <a:r>
              <a:rPr lang="bg-BG" sz="2000" b="1" dirty="0">
                <a:latin typeface="Arial" charset="0"/>
              </a:rPr>
              <a:t>Кои индустрии ги използват: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Уеб компании</a:t>
            </a:r>
            <a:r>
              <a:rPr lang="en-US" sz="1700" dirty="0">
                <a:latin typeface="Arial" charset="0"/>
              </a:rPr>
              <a:t>, </a:t>
            </a:r>
            <a:r>
              <a:rPr lang="bg-BG" sz="1700" dirty="0">
                <a:latin typeface="Arial" charset="0"/>
              </a:rPr>
              <a:t>Енергетика</a:t>
            </a:r>
            <a:r>
              <a:rPr lang="en-US" sz="1700" dirty="0">
                <a:latin typeface="Arial" charset="0"/>
              </a:rPr>
              <a:t>, </a:t>
            </a:r>
            <a:r>
              <a:rPr lang="bg-BG" sz="1700" dirty="0">
                <a:latin typeface="Arial" charset="0"/>
              </a:rPr>
              <a:t>Медицина</a:t>
            </a:r>
            <a:r>
              <a:rPr lang="en-US" sz="1700" dirty="0">
                <a:latin typeface="Arial" charset="0"/>
              </a:rPr>
              <a:t>, </a:t>
            </a:r>
            <a:r>
              <a:rPr lang="bg-BG" sz="1700" dirty="0">
                <a:latin typeface="Arial" charset="0"/>
              </a:rPr>
              <a:t>Видео/Медия</a:t>
            </a:r>
            <a:r>
              <a:rPr lang="en-US" sz="1700" dirty="0">
                <a:latin typeface="Arial" charset="0"/>
              </a:rPr>
              <a:t>, </a:t>
            </a:r>
            <a:r>
              <a:rPr lang="bg-BG" sz="1700" dirty="0">
                <a:latin typeface="Arial" charset="0"/>
              </a:rPr>
              <a:t>Реклама и др.</a:t>
            </a:r>
            <a:endParaRPr lang="en-US" sz="1700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/>
              <a:t>Key-Value Stores</a:t>
            </a:r>
            <a:endParaRPr lang="bg-BG" cap="none" dirty="0">
              <a:latin typeface="Arial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343400" y="1219200"/>
            <a:ext cx="4267200" cy="5486400"/>
          </a:xfrm>
        </p:spPr>
        <p:txBody>
          <a:bodyPr/>
          <a:lstStyle/>
          <a:p>
            <a:pPr eaLnBrk="1" hangingPunct="1">
              <a:buNone/>
            </a:pPr>
            <a:r>
              <a:rPr lang="bg-BG" sz="2000" b="1" dirty="0">
                <a:latin typeface="Arial" charset="0"/>
              </a:rPr>
              <a:t>Примерни продукти / решения</a:t>
            </a:r>
          </a:p>
          <a:p>
            <a:pPr eaLnBrk="1" hangingPunct="1"/>
            <a:r>
              <a:rPr lang="en-US" sz="1700" b="1" dirty="0" err="1">
                <a:latin typeface="Arial" pitchFamily="34" charset="0"/>
                <a:cs typeface="Arial" pitchFamily="34" charset="0"/>
              </a:rPr>
              <a:t>HBase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: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k</a:t>
            </a:r>
            <a:r>
              <a:rPr lang="ru-RU" sz="1700" dirty="0" err="1">
                <a:latin typeface="Arial" pitchFamily="34" charset="0"/>
                <a:cs typeface="Arial" pitchFamily="34" charset="0"/>
              </a:rPr>
              <a:t>ey-value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700" dirty="0" err="1">
                <a:latin typeface="Arial" pitchFamily="34" charset="0"/>
                <a:cs typeface="Arial" pitchFamily="34" charset="0"/>
              </a:rPr>
              <a:t>datastore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 с отворен код, за случаен, в реално време достъп за четене/запис до данните в Hadoop/HDFS. Разработен от Powerset за интернет-търсачка на естествен език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.</a:t>
            </a:r>
            <a:endParaRPr lang="bg-BG" sz="1700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sz="1700" b="1" dirty="0">
                <a:latin typeface="Arial" pitchFamily="34" charset="0"/>
                <a:cs typeface="Arial" pitchFamily="34" charset="0"/>
              </a:rPr>
              <a:t>Cassandra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: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key-value database с отворен код, висока наличност, множество центрове за </a:t>
            </a:r>
            <a:r>
              <a:rPr lang="ru-RU" sz="1700" dirty="0" err="1">
                <a:latin typeface="Arial" pitchFamily="34" charset="0"/>
                <a:cs typeface="Arial" pitchFamily="34" charset="0"/>
              </a:rPr>
              <a:t>данни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 и </a:t>
            </a:r>
            <a:r>
              <a:rPr lang="ru-RU" sz="1700" dirty="0" err="1">
                <a:latin typeface="Arial" pitchFamily="34" charset="0"/>
                <a:cs typeface="Arial" pitchFamily="34" charset="0"/>
              </a:rPr>
              <a:t>интегрирано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700" dirty="0" err="1">
                <a:latin typeface="Arial" pitchFamily="34" charset="0"/>
                <a:cs typeface="Arial" pitchFamily="34" charset="0"/>
              </a:rPr>
              <a:t>кеширане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, първоначално разработен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a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 от Facebook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.</a:t>
            </a:r>
            <a:endParaRPr lang="bg-BG" sz="1700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sz="1700" b="1" dirty="0">
                <a:latin typeface="Arial" pitchFamily="34" charset="0"/>
                <a:cs typeface="Arial" pitchFamily="34" charset="0"/>
              </a:rPr>
              <a:t>Simple DB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: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cloud-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базирано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Amazon AWS key-value store, 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с висока наличност и гъвкавост</a:t>
            </a:r>
          </a:p>
          <a:p>
            <a:pPr eaLnBrk="1" hangingPunct="1"/>
            <a:r>
              <a:rPr lang="en-US" sz="1700" b="1" dirty="0" err="1">
                <a:latin typeface="Arial" pitchFamily="34" charset="0"/>
                <a:cs typeface="Arial" pitchFamily="34" charset="0"/>
              </a:rPr>
              <a:t>Voldemort</a:t>
            </a:r>
            <a:r>
              <a:rPr lang="bg-BG" sz="1700" b="1" dirty="0">
                <a:latin typeface="Arial" pitchFamily="34" charset="0"/>
                <a:cs typeface="Arial" pitchFamily="34" charset="0"/>
              </a:rPr>
              <a:t>:</a:t>
            </a:r>
            <a:r>
              <a:rPr lang="en-US" sz="1700" b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key value store с отворен код, първоначално разработен от LinkedIn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.</a:t>
            </a:r>
            <a:endParaRPr lang="bg-BG" sz="17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5105400" cy="4953000"/>
          </a:xfrm>
        </p:spPr>
        <p:txBody>
          <a:bodyPr/>
          <a:lstStyle/>
          <a:p>
            <a:pPr eaLnBrk="1" hangingPunct="1"/>
            <a:r>
              <a:rPr lang="bg-BG" sz="2000" b="1" dirty="0">
                <a:latin typeface="Arial" charset="0"/>
              </a:rPr>
              <a:t>Какво представлява:</a:t>
            </a:r>
          </a:p>
          <a:p>
            <a:pPr lvl="1" eaLnBrk="1" hangingPunct="1"/>
            <a:r>
              <a:rPr lang="en-US" sz="1700" dirty="0">
                <a:latin typeface="Arial" charset="0"/>
              </a:rPr>
              <a:t>key-value </a:t>
            </a:r>
            <a:r>
              <a:rPr lang="bg-BG" sz="1700" dirty="0">
                <a:latin typeface="Arial" charset="0"/>
              </a:rPr>
              <a:t>база данни</a:t>
            </a:r>
            <a:r>
              <a:rPr lang="en-US" sz="1700" dirty="0">
                <a:latin typeface="Arial" charset="0"/>
              </a:rPr>
              <a:t>, </a:t>
            </a:r>
            <a:r>
              <a:rPr lang="bg-BG" sz="1700" dirty="0">
                <a:latin typeface="Arial" charset="0"/>
              </a:rPr>
              <a:t>устойчива на откази,</a:t>
            </a:r>
            <a:r>
              <a:rPr lang="en-US" sz="1700" dirty="0">
                <a:latin typeface="Arial" charset="0"/>
              </a:rPr>
              <a:t> </a:t>
            </a:r>
            <a:r>
              <a:rPr lang="ru-RU" sz="1700" dirty="0">
                <a:latin typeface="Arial" charset="0"/>
              </a:rPr>
              <a:t>с висока надеждност, много центрове за данни, с </a:t>
            </a:r>
            <a:r>
              <a:rPr lang="ru-RU" sz="1700" dirty="0" err="1">
                <a:latin typeface="Arial" charset="0"/>
              </a:rPr>
              <a:t>вградено</a:t>
            </a:r>
            <a:r>
              <a:rPr lang="ru-RU" sz="1700" dirty="0">
                <a:latin typeface="Arial" charset="0"/>
              </a:rPr>
              <a:t> </a:t>
            </a:r>
            <a:r>
              <a:rPr lang="ru-RU" sz="1700" dirty="0" err="1">
                <a:latin typeface="Arial" charset="0"/>
              </a:rPr>
              <a:t>кеширане</a:t>
            </a:r>
            <a:r>
              <a:rPr lang="bg-BG" sz="1700" dirty="0">
                <a:latin typeface="Arial" charset="0"/>
              </a:rPr>
              <a:t>;</a:t>
            </a:r>
            <a:endParaRPr lang="en-US" sz="1700" dirty="0">
              <a:latin typeface="Arial" charset="0"/>
            </a:endParaRPr>
          </a:p>
          <a:p>
            <a:pPr lvl="1" eaLnBrk="1" hangingPunct="1"/>
            <a:r>
              <a:rPr lang="ru-RU" sz="1700" dirty="0">
                <a:latin typeface="Arial" charset="0"/>
              </a:rPr>
              <a:t>разработена от </a:t>
            </a:r>
            <a:r>
              <a:rPr lang="en-US" sz="1700" dirty="0" err="1">
                <a:latin typeface="Arial" charset="0"/>
              </a:rPr>
              <a:t>Facebook</a:t>
            </a:r>
            <a:r>
              <a:rPr lang="bg-BG" sz="1700" dirty="0">
                <a:latin typeface="Arial" charset="0"/>
              </a:rPr>
              <a:t>;</a:t>
            </a:r>
            <a:endParaRPr lang="en-US" sz="1700" dirty="0">
              <a:latin typeface="Arial" charset="0"/>
            </a:endParaRPr>
          </a:p>
          <a:p>
            <a:pPr lvl="1" eaLnBrk="1" hangingPunct="1"/>
            <a:r>
              <a:rPr lang="ru-RU" sz="1700" dirty="0">
                <a:latin typeface="Arial" charset="0"/>
              </a:rPr>
              <a:t>с отворен код от 2009 г.</a:t>
            </a:r>
            <a:endParaRPr lang="bg-BG" sz="1700" dirty="0">
              <a:latin typeface="Arial" charset="0"/>
            </a:endParaRPr>
          </a:p>
          <a:p>
            <a:pPr eaLnBrk="1" hangingPunct="1"/>
            <a:r>
              <a:rPr lang="bg-BG" sz="2000" b="1" dirty="0">
                <a:latin typeface="Arial" charset="0"/>
              </a:rPr>
              <a:t>Основни характеристики:</a:t>
            </a:r>
            <a:endParaRPr lang="ru-RU" sz="1700" dirty="0">
              <a:latin typeface="Arial" charset="0"/>
            </a:endParaRPr>
          </a:p>
          <a:p>
            <a:pPr lvl="1" eaLnBrk="1" hangingPunct="1"/>
            <a:r>
              <a:rPr lang="ru-RU" sz="1700" dirty="0">
                <a:latin typeface="Arial" charset="0"/>
              </a:rPr>
              <a:t>структурирани данни, схема-опционално;</a:t>
            </a:r>
          </a:p>
          <a:p>
            <a:pPr lvl="1" eaLnBrk="1" hangingPunct="1"/>
            <a:r>
              <a:rPr lang="ru-RU" sz="1700" dirty="0" err="1">
                <a:latin typeface="Arial" charset="0"/>
              </a:rPr>
              <a:t>няма</a:t>
            </a:r>
            <a:r>
              <a:rPr lang="ru-RU" sz="1700" dirty="0">
                <a:latin typeface="Arial" charset="0"/>
              </a:rPr>
              <a:t> референциална цялост;</a:t>
            </a:r>
          </a:p>
          <a:p>
            <a:pPr lvl="1" eaLnBrk="1" hangingPunct="1"/>
            <a:r>
              <a:rPr lang="ru-RU" sz="1700" dirty="0">
                <a:latin typeface="Arial" charset="0"/>
              </a:rPr>
              <a:t>не поддържа join;</a:t>
            </a:r>
          </a:p>
          <a:p>
            <a:pPr lvl="1" eaLnBrk="1" hangingPunct="1"/>
            <a:r>
              <a:rPr lang="ru-RU" sz="1700" dirty="0">
                <a:latin typeface="Arial" charset="0"/>
              </a:rPr>
              <a:t>няма основна и подчинена страна (masters и slaves);</a:t>
            </a:r>
          </a:p>
          <a:p>
            <a:pPr lvl="1" eaLnBrk="1" hangingPunct="1"/>
            <a:r>
              <a:rPr lang="ru-RU" sz="1700" dirty="0">
                <a:latin typeface="Arial" charset="0"/>
              </a:rPr>
              <a:t>репликация/</a:t>
            </a:r>
            <a:r>
              <a:rPr lang="ru-RU" sz="1700" dirty="0" err="1">
                <a:latin typeface="Arial" charset="0"/>
              </a:rPr>
              <a:t>възстановяване</a:t>
            </a:r>
            <a:r>
              <a:rPr lang="ru-RU" sz="1700" dirty="0">
                <a:latin typeface="Arial" charset="0"/>
              </a:rPr>
              <a:t> в центрове за данни;</a:t>
            </a:r>
          </a:p>
          <a:p>
            <a:pPr lvl="1" eaLnBrk="1" hangingPunct="1"/>
            <a:r>
              <a:rPr lang="ru-RU" sz="1700" dirty="0">
                <a:latin typeface="Arial" charset="0"/>
              </a:rPr>
              <a:t>кешира данни в паметта за производителност.</a:t>
            </a:r>
            <a:endParaRPr lang="bg-BG" sz="1700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/>
              <a:t>Apache Cassandra</a:t>
            </a:r>
            <a:endParaRPr lang="bg-BG" b="1" cap="none" dirty="0">
              <a:latin typeface="Arial" charset="0"/>
            </a:endParaRPr>
          </a:p>
        </p:txBody>
      </p:sp>
      <p:pic>
        <p:nvPicPr>
          <p:cNvPr id="7" name="Picture 2" descr="http://www.datastax.com/docs/_images/write_acc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39697"/>
            <a:ext cx="4954220" cy="33323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4191000" y="5389241"/>
            <a:ext cx="4800600" cy="844911"/>
          </a:xfrm>
          <a:prstGeom prst="rect">
            <a:avLst/>
          </a:prstGeom>
        </p:spPr>
        <p:txBody>
          <a:bodyPr vert="horz" rtlCol="0" anchor="ctr"/>
          <a:lstStyle/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Commit log </a:t>
            </a:r>
            <a:r>
              <a:rPr kumimoji="0" lang="bg-BG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за възстановяване.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Максимален размер на колона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2GB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676400"/>
            <a:ext cx="8229600" cy="609600"/>
          </a:xfrm>
        </p:spPr>
        <p:txBody>
          <a:bodyPr/>
          <a:lstStyle/>
          <a:p>
            <a:pPr algn="ctr" eaLnBrk="1" hangingPunct="1">
              <a:buNone/>
            </a:pPr>
            <a:r>
              <a:rPr lang="bg-BG" dirty="0">
                <a:latin typeface="Arial" charset="0"/>
              </a:rPr>
              <a:t>Данните първо се съхраняват, после се анализират</a:t>
            </a:r>
            <a:endParaRPr lang="ru-RU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/>
              <a:t>Document Stores</a:t>
            </a:r>
            <a:endParaRPr lang="bg-BG" b="1" cap="none" dirty="0"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5448" y="2606327"/>
            <a:ext cx="8972352" cy="2956273"/>
            <a:chOff x="304800" y="2661812"/>
            <a:chExt cx="8972352" cy="2956273"/>
          </a:xfrm>
        </p:grpSpPr>
        <p:sp>
          <p:nvSpPr>
            <p:cNvPr id="6" name="Rectangle 5"/>
            <p:cNvSpPr/>
            <p:nvPr/>
          </p:nvSpPr>
          <p:spPr bwMode="gray">
            <a:xfrm>
              <a:off x="304800" y="4947812"/>
              <a:ext cx="1981200" cy="457200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MS Word, PDF,</a:t>
              </a:r>
              <a:r>
                <a:rPr lang="en-US" sz="1200" kern="0" dirty="0">
                  <a:ea typeface="Arial Unicode MS" pitchFamily="34" charset="-128"/>
                  <a:cs typeface="Arial Unicode MS" pitchFamily="34" charset="-128"/>
                </a:rPr>
                <a:t> XML,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HTML,</a:t>
              </a:r>
              <a:r>
                <a:rPr kumimoji="0" lang="en-US" sz="12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 </a:t>
              </a:r>
              <a:r>
                <a:rPr lang="en-US" sz="1200" kern="0" dirty="0">
                  <a:ea typeface="Arial Unicode MS" pitchFamily="34" charset="-128"/>
                  <a:cs typeface="Arial Unicode MS" pitchFamily="34" charset="-128"/>
                </a:rPr>
                <a:t>JPEG, AVI, </a:t>
              </a:r>
              <a:r>
                <a:rPr kumimoji="0" lang="en-US" sz="12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etc. 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7" name="Group 34"/>
            <p:cNvGrpSpPr/>
            <p:nvPr/>
          </p:nvGrpSpPr>
          <p:grpSpPr>
            <a:xfrm>
              <a:off x="381000" y="2661812"/>
              <a:ext cx="8896152" cy="2956273"/>
              <a:chOff x="381000" y="2661812"/>
              <a:chExt cx="8896152" cy="2956273"/>
            </a:xfrm>
          </p:grpSpPr>
          <p:pic>
            <p:nvPicPr>
              <p:cNvPr id="8" name="Picture 7" descr="Sample Word Doc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1000" y="2661812"/>
                <a:ext cx="1752600" cy="2259433"/>
              </a:xfrm>
              <a:prstGeom prst="rect">
                <a:avLst/>
              </a:prstGeom>
            </p:spPr>
          </p:pic>
          <p:sp>
            <p:nvSpPr>
              <p:cNvPr id="9" name="Flowchart: Magnetic Disk 8"/>
              <p:cNvSpPr/>
              <p:nvPr/>
            </p:nvSpPr>
            <p:spPr bwMode="gray">
              <a:xfrm>
                <a:off x="3151015" y="3254332"/>
                <a:ext cx="1387841" cy="1219200"/>
              </a:xfrm>
              <a:prstGeom prst="flowChartMagneticDisk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 algn="ctr">
                <a:solidFill>
                  <a:schemeClr val="accent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0" name="Down Arrow 9"/>
              <p:cNvSpPr/>
              <p:nvPr/>
            </p:nvSpPr>
            <p:spPr bwMode="gray">
              <a:xfrm rot="16200000">
                <a:off x="2438400" y="3500012"/>
                <a:ext cx="381000" cy="533400"/>
              </a:xfrm>
              <a:prstGeom prst="downArrow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gray">
              <a:xfrm>
                <a:off x="2286000" y="4033412"/>
                <a:ext cx="533400" cy="304800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200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Persist raw file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 bwMode="gray">
              <a:xfrm>
                <a:off x="5520467" y="2755067"/>
                <a:ext cx="762000" cy="4572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 algn="ctr">
                <a:solidFill>
                  <a:schemeClr val="accent3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Analyze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 bwMode="gray">
              <a:xfrm>
                <a:off x="5520467" y="3347612"/>
                <a:ext cx="762000" cy="228600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200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File type</a:t>
                </a:r>
                <a:r>
                  <a:rPr kumimoji="0" lang="en-US" sz="1200" b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dependent</a:t>
                </a:r>
                <a:endParaRPr kumimoji="0" lang="en-US" sz="1200" b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gray">
              <a:xfrm>
                <a:off x="5557135" y="4643622"/>
                <a:ext cx="762000" cy="4572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 algn="ctr">
                <a:solidFill>
                  <a:schemeClr val="accent3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Serialize</a:t>
                </a:r>
              </a:p>
            </p:txBody>
          </p:sp>
          <p:sp>
            <p:nvSpPr>
              <p:cNvPr id="15" name="Down Arrow 14"/>
              <p:cNvSpPr/>
              <p:nvPr/>
            </p:nvSpPr>
            <p:spPr bwMode="gray">
              <a:xfrm rot="2611741">
                <a:off x="6526634" y="4319878"/>
                <a:ext cx="381000" cy="533400"/>
              </a:xfrm>
              <a:prstGeom prst="downArrow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6" name="Down Arrow 15"/>
              <p:cNvSpPr/>
              <p:nvPr/>
            </p:nvSpPr>
            <p:spPr bwMode="gray">
              <a:xfrm rot="18988259" flipV="1">
                <a:off x="4904610" y="4352886"/>
                <a:ext cx="381000" cy="533400"/>
              </a:xfrm>
              <a:prstGeom prst="downArrow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7" name="Down Arrow 16"/>
              <p:cNvSpPr/>
              <p:nvPr/>
            </p:nvSpPr>
            <p:spPr bwMode="gray">
              <a:xfrm rot="18811741">
                <a:off x="6605601" y="3097910"/>
                <a:ext cx="381000" cy="533400"/>
              </a:xfrm>
              <a:prstGeom prst="downArrow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8" name="Down Arrow 17"/>
              <p:cNvSpPr/>
              <p:nvPr/>
            </p:nvSpPr>
            <p:spPr bwMode="gray">
              <a:xfrm rot="2788259" flipV="1">
                <a:off x="4929200" y="3021711"/>
                <a:ext cx="381000" cy="533400"/>
              </a:xfrm>
              <a:prstGeom prst="downArrow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gray">
              <a:xfrm>
                <a:off x="5062087" y="5160885"/>
                <a:ext cx="1678760" cy="457200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200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JSON, BSON, XML,</a:t>
                </a:r>
                <a:r>
                  <a:rPr kumimoji="0" lang="bg-BG" sz="1200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kumimoji="0" lang="en-US" sz="1200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etc.</a:t>
                </a:r>
              </a:p>
            </p:txBody>
          </p:sp>
          <p:grpSp>
            <p:nvGrpSpPr>
              <p:cNvPr id="20" name="Group 13"/>
              <p:cNvGrpSpPr/>
              <p:nvPr/>
            </p:nvGrpSpPr>
            <p:grpSpPr>
              <a:xfrm>
                <a:off x="6934448" y="2855362"/>
                <a:ext cx="2342704" cy="1600200"/>
                <a:chOff x="5668290" y="1600200"/>
                <a:chExt cx="2342704" cy="1600200"/>
              </a:xfrm>
            </p:grpSpPr>
            <p:sp>
              <p:nvSpPr>
                <p:cNvPr id="21" name="Oval 20"/>
                <p:cNvSpPr/>
                <p:nvPr/>
              </p:nvSpPr>
              <p:spPr bwMode="gray">
                <a:xfrm>
                  <a:off x="6629400" y="2133600"/>
                  <a:ext cx="304800" cy="1524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400" kern="0" dirty="0"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gray">
                <a:xfrm>
                  <a:off x="6248400" y="2590800"/>
                  <a:ext cx="304800" cy="1524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400" kern="0" dirty="0"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gray">
                <a:xfrm>
                  <a:off x="6705600" y="2590800"/>
                  <a:ext cx="304800" cy="1524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400" kern="0" dirty="0"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 bwMode="gray">
                <a:xfrm>
                  <a:off x="7162800" y="2590800"/>
                  <a:ext cx="304800" cy="1524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400" kern="0" dirty="0"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 bwMode="gray">
                <a:xfrm>
                  <a:off x="5943600" y="3048000"/>
                  <a:ext cx="304800" cy="1524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400" kern="0" dirty="0"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 bwMode="gray">
                <a:xfrm>
                  <a:off x="6400800" y="3048000"/>
                  <a:ext cx="304800" cy="1524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400" kern="0" dirty="0"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 bwMode="gray">
                <a:xfrm>
                  <a:off x="6858000" y="3048000"/>
                  <a:ext cx="304800" cy="1524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400" kern="0" dirty="0"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8" name="Oval 27"/>
                <p:cNvSpPr/>
                <p:nvPr/>
              </p:nvSpPr>
              <p:spPr bwMode="gray">
                <a:xfrm>
                  <a:off x="7315200" y="3048000"/>
                  <a:ext cx="304800" cy="1524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400" kern="0" dirty="0"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cxnSp>
              <p:nvCxnSpPr>
                <p:cNvPr id="29" name="Straight Connector 28"/>
                <p:cNvCxnSpPr>
                  <a:stCxn id="21" idx="3"/>
                  <a:endCxn id="22" idx="0"/>
                </p:cNvCxnSpPr>
                <p:nvPr/>
              </p:nvCxnSpPr>
              <p:spPr>
                <a:xfrm flipH="1">
                  <a:off x="6400800" y="2263682"/>
                  <a:ext cx="273237" cy="32711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1" idx="4"/>
                  <a:endCxn id="23" idx="0"/>
                </p:cNvCxnSpPr>
                <p:nvPr/>
              </p:nvCxnSpPr>
              <p:spPr>
                <a:xfrm>
                  <a:off x="6781800" y="2286000"/>
                  <a:ext cx="76200" cy="304800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stCxn id="21" idx="5"/>
                  <a:endCxn id="24" idx="0"/>
                </p:cNvCxnSpPr>
                <p:nvPr/>
              </p:nvCxnSpPr>
              <p:spPr>
                <a:xfrm>
                  <a:off x="6889563" y="2263682"/>
                  <a:ext cx="425637" cy="32711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>
                  <a:stCxn id="22" idx="3"/>
                  <a:endCxn id="25" idx="0"/>
                </p:cNvCxnSpPr>
                <p:nvPr/>
              </p:nvCxnSpPr>
              <p:spPr>
                <a:xfrm flipH="1">
                  <a:off x="6096000" y="2720882"/>
                  <a:ext cx="197037" cy="327118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>
                  <a:stCxn id="22" idx="4"/>
                  <a:endCxn id="26" idx="0"/>
                </p:cNvCxnSpPr>
                <p:nvPr/>
              </p:nvCxnSpPr>
              <p:spPr>
                <a:xfrm>
                  <a:off x="6400800" y="2743200"/>
                  <a:ext cx="152400" cy="304800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23" idx="4"/>
                  <a:endCxn id="27" idx="0"/>
                </p:cNvCxnSpPr>
                <p:nvPr/>
              </p:nvCxnSpPr>
              <p:spPr>
                <a:xfrm>
                  <a:off x="6858000" y="2743200"/>
                  <a:ext cx="152400" cy="304800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>
                  <a:stCxn id="24" idx="4"/>
                  <a:endCxn id="28" idx="0"/>
                </p:cNvCxnSpPr>
                <p:nvPr/>
              </p:nvCxnSpPr>
              <p:spPr>
                <a:xfrm>
                  <a:off x="7315200" y="2743200"/>
                  <a:ext cx="152400" cy="304800"/>
                </a:xfrm>
                <a:prstGeom prst="line">
                  <a:avLst/>
                </a:prstGeom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5"/>
                <p:cNvSpPr/>
                <p:nvPr/>
              </p:nvSpPr>
              <p:spPr bwMode="gray">
                <a:xfrm>
                  <a:off x="5668290" y="1600200"/>
                  <a:ext cx="2342704" cy="228600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lIns="0" tIns="0" rIns="0" bIns="0" rtlCol="0" anchor="ctr"/>
                <a:lstStyle/>
                <a:p>
                  <a:pPr marR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tabLst/>
                  </a:pPr>
                  <a:r>
                    <a:rPr lang="en-US" sz="1400" kern="0" dirty="0">
                      <a:ea typeface="Arial Unicode MS" pitchFamily="34" charset="-128"/>
                      <a:cs typeface="Arial Unicode MS" pitchFamily="34" charset="-128"/>
                    </a:rPr>
                    <a:t>Build document hierarchy</a:t>
                  </a:r>
                  <a:endParaRPr kumimoji="0" lang="en-US" sz="1400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5105400" cy="5486400"/>
          </a:xfrm>
        </p:spPr>
        <p:txBody>
          <a:bodyPr/>
          <a:lstStyle/>
          <a:p>
            <a:pPr eaLnBrk="1" hangingPunct="1"/>
            <a:r>
              <a:rPr lang="bg-BG" sz="2000" b="1" dirty="0">
                <a:latin typeface="Arial" charset="0"/>
              </a:rPr>
              <a:t>Какво представляват: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Частен случай на </a:t>
            </a:r>
            <a:r>
              <a:rPr lang="en-US" sz="1700" dirty="0">
                <a:latin typeface="Arial" charset="0"/>
              </a:rPr>
              <a:t>key-value store, </a:t>
            </a:r>
            <a:r>
              <a:rPr lang="bg-BG" sz="1700" dirty="0">
                <a:latin typeface="Arial" charset="0"/>
              </a:rPr>
              <a:t>в който стойностите </a:t>
            </a:r>
            <a:r>
              <a:rPr lang="en-US" sz="1700" dirty="0">
                <a:latin typeface="Arial" charset="0"/>
              </a:rPr>
              <a:t>(values)</a:t>
            </a:r>
            <a:r>
              <a:rPr lang="bg-BG" sz="1700" dirty="0">
                <a:latin typeface="Arial" charset="0"/>
              </a:rPr>
              <a:t> са документи.</a:t>
            </a:r>
          </a:p>
          <a:p>
            <a:pPr eaLnBrk="1" hangingPunct="1"/>
            <a:r>
              <a:rPr lang="bg-BG" sz="2000" b="1" dirty="0">
                <a:latin typeface="Arial" charset="0"/>
              </a:rPr>
              <a:t>За какво се използват:</a:t>
            </a:r>
          </a:p>
          <a:p>
            <a:pPr lvl="1" eaLnBrk="1" hangingPunct="1"/>
            <a:r>
              <a:rPr lang="ru-RU" sz="1700" dirty="0">
                <a:latin typeface="Arial" charset="0"/>
              </a:rPr>
              <a:t>Съхранение / анализиране на неструктурирани </a:t>
            </a:r>
            <a:r>
              <a:rPr lang="ru-RU" sz="1700" dirty="0" err="1">
                <a:latin typeface="Arial" charset="0"/>
              </a:rPr>
              <a:t>данни</a:t>
            </a:r>
            <a:r>
              <a:rPr lang="ru-RU" sz="1700" dirty="0">
                <a:latin typeface="Arial" charset="0"/>
              </a:rPr>
              <a:t> (</a:t>
            </a:r>
            <a:r>
              <a:rPr lang="bg-BG" sz="1700" dirty="0" err="1">
                <a:latin typeface="Arial" charset="0"/>
              </a:rPr>
              <a:t>сентимент</a:t>
            </a:r>
            <a:r>
              <a:rPr lang="bg-BG" sz="1700" dirty="0">
                <a:latin typeface="Arial" charset="0"/>
              </a:rPr>
              <a:t> анализ, новини, консолидиране на съдържание във файлове/ документи, подходящи за търсене</a:t>
            </a:r>
            <a:r>
              <a:rPr lang="ru-RU" sz="1700" dirty="0">
                <a:latin typeface="Arial" charset="0"/>
              </a:rPr>
              <a:t>)</a:t>
            </a:r>
            <a:r>
              <a:rPr lang="bg-BG" sz="1700" dirty="0">
                <a:latin typeface="Arial" charset="0"/>
              </a:rPr>
              <a:t>;</a:t>
            </a:r>
          </a:p>
          <a:p>
            <a:pPr lvl="1" eaLnBrk="1" hangingPunct="1"/>
            <a:r>
              <a:rPr lang="ru-RU" sz="1700" dirty="0">
                <a:latin typeface="Arial" charset="0"/>
              </a:rPr>
              <a:t>Съхранение / анализиране на структурирани данни (</a:t>
            </a:r>
            <a:r>
              <a:rPr lang="en-US" sz="1700" dirty="0">
                <a:latin typeface="Arial" charset="0"/>
              </a:rPr>
              <a:t>JSON, XML </a:t>
            </a:r>
            <a:r>
              <a:rPr lang="bg-BG" sz="1700" dirty="0">
                <a:latin typeface="Arial" charset="0"/>
              </a:rPr>
              <a:t>документи</a:t>
            </a:r>
            <a:r>
              <a:rPr lang="ru-RU" sz="1700" dirty="0">
                <a:latin typeface="Arial" charset="0"/>
              </a:rPr>
              <a:t>)</a:t>
            </a:r>
            <a:r>
              <a:rPr lang="bg-BG" sz="1700" dirty="0">
                <a:latin typeface="Arial" charset="0"/>
              </a:rPr>
              <a:t>;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Публикуване на съдържание.</a:t>
            </a:r>
          </a:p>
          <a:p>
            <a:pPr eaLnBrk="1" hangingPunct="1"/>
            <a:r>
              <a:rPr lang="bg-BG" sz="2000" b="1" dirty="0">
                <a:latin typeface="Arial" charset="0"/>
              </a:rPr>
              <a:t>Кои индустрии ги използват:</a:t>
            </a:r>
          </a:p>
          <a:p>
            <a:pPr lvl="1" eaLnBrk="1" hangingPunct="1"/>
            <a:r>
              <a:rPr lang="ru-RU" sz="1700" dirty="0">
                <a:latin typeface="Arial" charset="0"/>
              </a:rPr>
              <a:t>Доставка на съдържание за уеб, Управление и търсене на документи в предприятията, Поддръжка на платформи за игри, Архивиране, Медия и др.</a:t>
            </a:r>
            <a:endParaRPr lang="en-US" sz="1700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/>
              <a:t>Document Stores</a:t>
            </a:r>
            <a:endParaRPr lang="bg-BG" cap="none" dirty="0">
              <a:latin typeface="Arial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953000" y="1219200"/>
            <a:ext cx="4191000" cy="5486400"/>
          </a:xfrm>
        </p:spPr>
        <p:txBody>
          <a:bodyPr/>
          <a:lstStyle/>
          <a:p>
            <a:pPr eaLnBrk="1" hangingPunct="1">
              <a:buNone/>
            </a:pPr>
            <a:r>
              <a:rPr lang="bg-BG" sz="2000" b="1" dirty="0">
                <a:latin typeface="Arial" charset="0"/>
              </a:rPr>
              <a:t>Примерни продукти / решения</a:t>
            </a:r>
          </a:p>
          <a:p>
            <a:pPr eaLnBrk="1" hangingPunct="1"/>
            <a:r>
              <a:rPr lang="en-US" sz="1700" b="1" dirty="0" err="1">
                <a:latin typeface="Arial" pitchFamily="34" charset="0"/>
                <a:cs typeface="Arial" pitchFamily="34" charset="0"/>
              </a:rPr>
              <a:t>CouchDB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: 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document database с отворен код, използвана за обслужване на документи в интернет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;</a:t>
            </a:r>
            <a:endParaRPr lang="bg-BG" sz="1700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sz="1700" b="1" dirty="0" err="1">
                <a:latin typeface="Arial" pitchFamily="34" charset="0"/>
                <a:cs typeface="Arial" pitchFamily="34" charset="0"/>
              </a:rPr>
              <a:t>Couchbase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: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document database с отворен код, базирана на CouchDB, с кеширане на обекти и мащабиране, репликация и автоматично възстановяване след срив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;</a:t>
            </a:r>
            <a:endParaRPr lang="bg-BG" sz="1700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sz="1700" b="1" dirty="0" err="1">
                <a:latin typeface="Arial" pitchFamily="34" charset="0"/>
                <a:cs typeface="Arial" pitchFamily="34" charset="0"/>
              </a:rPr>
              <a:t>MarkLogic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: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document/content repository 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с търсачка, която може да достъпва данни в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Hadoop. </a:t>
            </a:r>
            <a:endParaRPr lang="bg-BG" sz="1700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sz="1700" b="1" dirty="0" err="1">
                <a:latin typeface="Arial" pitchFamily="34" charset="0"/>
                <a:cs typeface="Arial" pitchFamily="34" charset="0"/>
              </a:rPr>
              <a:t>MongoDB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: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съхранява структурираната информация в JSON формат с динамични схеми; една от най-популярните NoSQL БД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.</a:t>
            </a:r>
            <a:endParaRPr lang="bg-BG" sz="17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066800"/>
            <a:ext cx="5029200" cy="5791200"/>
          </a:xfrm>
        </p:spPr>
        <p:txBody>
          <a:bodyPr/>
          <a:lstStyle/>
          <a:p>
            <a:pPr eaLnBrk="1" hangingPunct="1"/>
            <a:r>
              <a:rPr lang="bg-BG" sz="2000" b="1" dirty="0">
                <a:latin typeface="Arial" charset="0"/>
              </a:rPr>
              <a:t>Какво представлява:</a:t>
            </a:r>
          </a:p>
          <a:p>
            <a:pPr lvl="1" eaLnBrk="1" hangingPunct="1"/>
            <a:r>
              <a:rPr lang="en-US" sz="1600" dirty="0">
                <a:latin typeface="Arial" charset="0"/>
              </a:rPr>
              <a:t>Document-oriented, </a:t>
            </a:r>
            <a:r>
              <a:rPr lang="en-US" sz="1600" dirty="0" err="1">
                <a:latin typeface="Arial" charset="0"/>
              </a:rPr>
              <a:t>sharded</a:t>
            </a:r>
            <a:r>
              <a:rPr lang="en-US" sz="1600" dirty="0">
                <a:latin typeface="Arial" charset="0"/>
              </a:rPr>
              <a:t>, NoSQL </a:t>
            </a:r>
            <a:r>
              <a:rPr lang="bg-BG" sz="1600" dirty="0">
                <a:latin typeface="Arial" charset="0"/>
              </a:rPr>
              <a:t>БД;</a:t>
            </a:r>
            <a:endParaRPr lang="en-US" sz="1600" dirty="0">
              <a:latin typeface="Arial" charset="0"/>
            </a:endParaRPr>
          </a:p>
          <a:p>
            <a:pPr lvl="1" eaLnBrk="1" hangingPunct="1"/>
            <a:r>
              <a:rPr lang="bg-BG" sz="1600" dirty="0">
                <a:latin typeface="Arial" charset="0"/>
              </a:rPr>
              <a:t>създадена от </a:t>
            </a:r>
            <a:r>
              <a:rPr lang="en-US" sz="1600" dirty="0">
                <a:latin typeface="Arial" charset="0"/>
              </a:rPr>
              <a:t>10Gen</a:t>
            </a:r>
            <a:r>
              <a:rPr lang="bg-BG" sz="1600" dirty="0">
                <a:latin typeface="Arial" charset="0"/>
              </a:rPr>
              <a:t>;</a:t>
            </a:r>
            <a:endParaRPr lang="en-US" sz="1600" dirty="0">
              <a:latin typeface="Arial" charset="0"/>
            </a:endParaRPr>
          </a:p>
          <a:p>
            <a:pPr lvl="1" eaLnBrk="1" hangingPunct="1"/>
            <a:r>
              <a:rPr lang="ru-RU" sz="1600" dirty="0">
                <a:latin typeface="Arial" charset="0"/>
              </a:rPr>
              <a:t>с отворен код от 2009 г., с комерсиална поддръжка от </a:t>
            </a:r>
            <a:r>
              <a:rPr lang="en-US" sz="1600" dirty="0">
                <a:latin typeface="Arial" charset="0"/>
              </a:rPr>
              <a:t>10Gen</a:t>
            </a:r>
            <a:r>
              <a:rPr lang="bg-BG" sz="1600" dirty="0">
                <a:latin typeface="Arial" charset="0"/>
              </a:rPr>
              <a:t>.</a:t>
            </a:r>
          </a:p>
          <a:p>
            <a:pPr eaLnBrk="1" hangingPunct="1"/>
            <a:r>
              <a:rPr lang="bg-BG" sz="2000" b="1" dirty="0">
                <a:latin typeface="Arial" charset="0"/>
              </a:rPr>
              <a:t>Основни характеристики:</a:t>
            </a:r>
            <a:endParaRPr lang="ru-RU" sz="1700" dirty="0">
              <a:latin typeface="Arial" charset="0"/>
            </a:endParaRPr>
          </a:p>
          <a:p>
            <a:pPr lvl="1" eaLnBrk="1" hangingPunct="1"/>
            <a:r>
              <a:rPr lang="ru-RU" sz="1600" dirty="0">
                <a:latin typeface="Arial" charset="0"/>
              </a:rPr>
              <a:t>Използва </a:t>
            </a:r>
            <a:r>
              <a:rPr lang="en-US" sz="1600" dirty="0">
                <a:latin typeface="Arial" charset="0"/>
              </a:rPr>
              <a:t>BSON (Binary JSON) </a:t>
            </a:r>
            <a:r>
              <a:rPr lang="bg-BG" sz="1600" dirty="0">
                <a:latin typeface="Arial" charset="0"/>
              </a:rPr>
              <a:t>за съхранение на документи;</a:t>
            </a:r>
          </a:p>
          <a:p>
            <a:pPr lvl="1" eaLnBrk="1" hangingPunct="1"/>
            <a:r>
              <a:rPr lang="bg-BG" sz="1600" dirty="0">
                <a:latin typeface="Arial" charset="0"/>
              </a:rPr>
              <a:t>индексиране по всяко поле</a:t>
            </a:r>
            <a:r>
              <a:rPr lang="en-US" sz="1600" dirty="0">
                <a:latin typeface="Arial" charset="0"/>
              </a:rPr>
              <a:t> (</a:t>
            </a:r>
            <a:r>
              <a:rPr lang="bg-BG" sz="1600" dirty="0">
                <a:latin typeface="Arial" charset="0"/>
              </a:rPr>
              <a:t>напр.</a:t>
            </a:r>
            <a:r>
              <a:rPr lang="en-US" sz="1600" dirty="0">
                <a:latin typeface="Arial" charset="0"/>
              </a:rPr>
              <a:t> "</a:t>
            </a:r>
            <a:r>
              <a:rPr lang="en-US" sz="1600" dirty="0" err="1">
                <a:latin typeface="Arial" charset="0"/>
              </a:rPr>
              <a:t>lastName</a:t>
            </a:r>
            <a:r>
              <a:rPr lang="en-US" sz="1600" dirty="0">
                <a:latin typeface="Arial" charset="0"/>
              </a:rPr>
              <a:t>", "state")</a:t>
            </a:r>
            <a:r>
              <a:rPr lang="bg-BG" sz="1600" dirty="0">
                <a:latin typeface="Arial" charset="0"/>
              </a:rPr>
              <a:t>;</a:t>
            </a:r>
            <a:r>
              <a:rPr lang="en-US" sz="1600" dirty="0">
                <a:latin typeface="Arial" charset="0"/>
              </a:rPr>
              <a:t> </a:t>
            </a:r>
            <a:endParaRPr lang="bg-BG" sz="1600" dirty="0">
              <a:latin typeface="Arial" charset="0"/>
            </a:endParaRPr>
          </a:p>
          <a:p>
            <a:pPr lvl="1" eaLnBrk="1" hangingPunct="1"/>
            <a:r>
              <a:rPr lang="bg-BG" sz="1600" dirty="0">
                <a:latin typeface="Arial" charset="0"/>
              </a:rPr>
              <a:t>скалиране се поддържа чрез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sharding</a:t>
            </a:r>
            <a:r>
              <a:rPr lang="bg-BG" sz="1600" dirty="0">
                <a:latin typeface="Arial" charset="0"/>
              </a:rPr>
              <a:t>;</a:t>
            </a:r>
          </a:p>
          <a:p>
            <a:pPr lvl="1" eaLnBrk="1" hangingPunct="1"/>
            <a:r>
              <a:rPr lang="bg-BG" sz="1600" dirty="0">
                <a:latin typeface="Arial" charset="0"/>
              </a:rPr>
              <a:t>преодоляване на сривове чрез подчинени възли;</a:t>
            </a:r>
          </a:p>
          <a:p>
            <a:pPr lvl="1" eaLnBrk="1" hangingPunct="1"/>
            <a:r>
              <a:rPr lang="bg-BG" sz="1600" dirty="0">
                <a:latin typeface="Arial" charset="0"/>
              </a:rPr>
              <a:t>използва се </a:t>
            </a:r>
            <a:r>
              <a:rPr lang="en-US" sz="1600" dirty="0">
                <a:latin typeface="Arial" charset="0"/>
              </a:rPr>
              <a:t>Map Reduce </a:t>
            </a:r>
            <a:r>
              <a:rPr lang="bg-BG" sz="1600" dirty="0">
                <a:latin typeface="Arial" charset="0"/>
              </a:rPr>
              <a:t>за</a:t>
            </a:r>
            <a:r>
              <a:rPr lang="en-US" sz="1600" dirty="0">
                <a:latin typeface="Arial" charset="0"/>
              </a:rPr>
              <a:t> </a:t>
            </a:r>
            <a:r>
              <a:rPr lang="bg-BG" sz="1600" dirty="0">
                <a:latin typeface="Arial" charset="0"/>
              </a:rPr>
              <a:t>пакетна обработка на данни и агрегации</a:t>
            </a:r>
            <a:r>
              <a:rPr lang="en-US" sz="1600" dirty="0">
                <a:latin typeface="Arial" charset="0"/>
              </a:rPr>
              <a:t> (</a:t>
            </a:r>
            <a:r>
              <a:rPr lang="bg-BG" sz="1600" dirty="0">
                <a:latin typeface="Arial" charset="0"/>
              </a:rPr>
              <a:t>не заявки</a:t>
            </a:r>
            <a:r>
              <a:rPr lang="en-US" sz="1600" dirty="0">
                <a:latin typeface="Arial" charset="0"/>
              </a:rPr>
              <a:t>)</a:t>
            </a:r>
            <a:r>
              <a:rPr lang="bg-BG" sz="1600" dirty="0">
                <a:latin typeface="Arial" charset="0"/>
              </a:rPr>
              <a:t>.</a:t>
            </a:r>
          </a:p>
          <a:p>
            <a:pPr eaLnBrk="1" hangingPunct="1"/>
            <a:r>
              <a:rPr lang="bg-BG" sz="2000" b="1" dirty="0">
                <a:latin typeface="Arial" charset="0"/>
              </a:rPr>
              <a:t>Използва се от:</a:t>
            </a:r>
          </a:p>
          <a:p>
            <a:pPr lvl="1"/>
            <a:r>
              <a:rPr lang="en-US" sz="1600" dirty="0">
                <a:latin typeface="Arial" charset="0"/>
              </a:rPr>
              <a:t>CERN, Cisco, Craigslist, Disney, Forbes, Foursquare, </a:t>
            </a:r>
            <a:r>
              <a:rPr lang="bg-BG" sz="1600" dirty="0">
                <a:latin typeface="Arial" charset="0"/>
              </a:rPr>
              <a:t> </a:t>
            </a:r>
            <a:r>
              <a:rPr lang="en-US" sz="1600" dirty="0">
                <a:latin typeface="Arial" charset="0"/>
              </a:rPr>
              <a:t>Intuit, </a:t>
            </a:r>
            <a:r>
              <a:rPr lang="en-US" sz="1600" dirty="0" err="1">
                <a:latin typeface="Arial" charset="0"/>
              </a:rPr>
              <a:t>SalesForce</a:t>
            </a:r>
            <a:r>
              <a:rPr lang="en-US" sz="1600" dirty="0">
                <a:latin typeface="Arial" charset="0"/>
              </a:rPr>
              <a:t>, </a:t>
            </a:r>
            <a:r>
              <a:rPr lang="en-US" sz="1600" dirty="0" err="1">
                <a:latin typeface="Arial" charset="0"/>
              </a:rPr>
              <a:t>theGuardian</a:t>
            </a:r>
            <a:r>
              <a:rPr lang="en-US" sz="1600" dirty="0">
                <a:latin typeface="Arial" charset="0"/>
              </a:rPr>
              <a:t>, SAP, </a:t>
            </a:r>
            <a:r>
              <a:rPr lang="bg-BG" sz="1600" dirty="0">
                <a:latin typeface="Arial" charset="0"/>
              </a:rPr>
              <a:t>и др.</a:t>
            </a:r>
          </a:p>
          <a:p>
            <a:pPr lvl="1" eaLnBrk="1" hangingPunct="1"/>
            <a:endParaRPr lang="bg-BG" sz="1700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 err="1"/>
              <a:t>MongoDB</a:t>
            </a:r>
            <a:endParaRPr lang="bg-BG" b="1" cap="none" dirty="0">
              <a:latin typeface="Arial" charset="0"/>
            </a:endParaRPr>
          </a:p>
        </p:txBody>
      </p:sp>
      <p:pic>
        <p:nvPicPr>
          <p:cNvPr id="9" name="Picture 8" descr="mongo-db-shard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4131734"/>
            <a:ext cx="4221480" cy="23452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9800" y="1038523"/>
            <a:ext cx="2743200" cy="29238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{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"</a:t>
            </a:r>
            <a:r>
              <a:rPr lang="en-US" sz="800" kern="0" dirty="0" err="1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firstName</a:t>
            </a: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": "John",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"</a:t>
            </a:r>
            <a:r>
              <a:rPr lang="en-US" sz="800" kern="0" dirty="0" err="1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lastName</a:t>
            </a: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": "Smith",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"age": 25,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"address":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{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"</a:t>
            </a:r>
            <a:r>
              <a:rPr lang="en-US" sz="800" kern="0" dirty="0" err="1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streetAddress</a:t>
            </a: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": "21 2nd Street",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"city": "New York",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"state": "NY",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"</a:t>
            </a:r>
            <a:r>
              <a:rPr lang="en-US" sz="800" kern="0" dirty="0" err="1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postalCode</a:t>
            </a: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": "10021"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},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"</a:t>
            </a:r>
            <a:r>
              <a:rPr lang="en-US" sz="800" kern="0" dirty="0" err="1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phoneNumber</a:t>
            </a: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":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[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{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  "type": "home",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  "number": "212 555-1234"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},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{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  "type": "fax",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  "number": "646 555-4567"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 }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]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" kern="0" dirty="0"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}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7175" y="1828800"/>
            <a:ext cx="4343400" cy="4343400"/>
          </a:xfrm>
        </p:spPr>
        <p:txBody>
          <a:bodyPr/>
          <a:lstStyle/>
          <a:p>
            <a:pPr eaLnBrk="1" hangingPunct="1"/>
            <a:r>
              <a:rPr lang="bg-BG" sz="2000" b="1" dirty="0">
                <a:latin typeface="Arial" charset="0"/>
              </a:rPr>
              <a:t>Какво представляват: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Съхраняват и анализират графове.</a:t>
            </a:r>
          </a:p>
          <a:p>
            <a:pPr eaLnBrk="1" hangingPunct="1"/>
            <a:r>
              <a:rPr lang="bg-BG" sz="2000" b="1" dirty="0">
                <a:latin typeface="Arial" charset="0"/>
              </a:rPr>
              <a:t>За какво се използват: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Записване семантика на данни;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Записване на връзки/отношения между обекти;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Търсене и вземане на решения;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Машинно обучение.</a:t>
            </a:r>
          </a:p>
          <a:p>
            <a:pPr eaLnBrk="1" hangingPunct="1"/>
            <a:r>
              <a:rPr lang="bg-BG" sz="2000" b="1" dirty="0">
                <a:latin typeface="Arial" charset="0"/>
              </a:rPr>
              <a:t>Кои индустрии ги използват:</a:t>
            </a:r>
          </a:p>
          <a:p>
            <a:pPr lvl="1" eaLnBrk="1" hangingPunct="1"/>
            <a:r>
              <a:rPr lang="ru-RU" sz="1700" dirty="0">
                <a:latin typeface="Arial" charset="0"/>
              </a:rPr>
              <a:t>Правителствени организации, Здравеопазване, Финанси, Игри и др.</a:t>
            </a:r>
            <a:endParaRPr lang="en-US" sz="1700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/>
              <a:t>Graph Stores</a:t>
            </a:r>
            <a:endParaRPr lang="bg-BG" cap="none" dirty="0">
              <a:latin typeface="Arial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0" y="1828800"/>
            <a:ext cx="4114800" cy="4495800"/>
          </a:xfrm>
        </p:spPr>
        <p:txBody>
          <a:bodyPr/>
          <a:lstStyle/>
          <a:p>
            <a:pPr eaLnBrk="1" hangingPunct="1">
              <a:buNone/>
            </a:pPr>
            <a:r>
              <a:rPr lang="bg-BG" sz="2000" b="1" dirty="0">
                <a:latin typeface="Arial" charset="0"/>
              </a:rPr>
              <a:t>Примерни продукти / решения</a:t>
            </a:r>
          </a:p>
          <a:p>
            <a:pPr eaLnBrk="1" hangingPunct="1"/>
            <a:r>
              <a:rPr lang="en-US" sz="1700" b="1" dirty="0">
                <a:latin typeface="Arial" pitchFamily="34" charset="0"/>
                <a:cs typeface="Arial" pitchFamily="34" charset="0"/>
              </a:rPr>
              <a:t>Neo4j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: с отворен код,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NoSQL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 графова база данни;</a:t>
            </a:r>
          </a:p>
          <a:p>
            <a:pPr eaLnBrk="1" hangingPunct="1"/>
            <a:r>
              <a:rPr lang="en-US" sz="1700" b="1" dirty="0" err="1">
                <a:latin typeface="Arial" pitchFamily="34" charset="0"/>
                <a:cs typeface="Arial" pitchFamily="34" charset="0"/>
              </a:rPr>
              <a:t>GraphBase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: графова база данни; поддържа конвертиране на РБД в граф;</a:t>
            </a:r>
          </a:p>
          <a:p>
            <a:pPr eaLnBrk="1" hangingPunct="1"/>
            <a:r>
              <a:rPr lang="en-US" sz="1700" b="1" dirty="0" err="1">
                <a:latin typeface="Arial" pitchFamily="34" charset="0"/>
                <a:cs typeface="Arial" pitchFamily="34" charset="0"/>
              </a:rPr>
              <a:t>InfiniteGraph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: комерсиална, само хоризонтално скалируема база данни;</a:t>
            </a:r>
          </a:p>
          <a:p>
            <a:pPr eaLnBrk="1" hangingPunct="1"/>
            <a:r>
              <a:rPr lang="en-US" sz="1700" b="1" dirty="0" err="1">
                <a:latin typeface="Arial" pitchFamily="34" charset="0"/>
                <a:cs typeface="Arial" pitchFamily="34" charset="0"/>
              </a:rPr>
              <a:t>GraphLab</a:t>
            </a:r>
            <a:r>
              <a:rPr lang="bg-BG" sz="1700" b="1" dirty="0">
                <a:latin typeface="Arial" pitchFamily="34" charset="0"/>
                <a:cs typeface="Arial" pitchFamily="34" charset="0"/>
              </a:rPr>
              <a:t>: </a:t>
            </a:r>
            <a:r>
              <a:rPr lang="ru-RU" sz="1700" dirty="0">
                <a:latin typeface="Arial" pitchFamily="34" charset="0"/>
                <a:cs typeface="Arial" pitchFamily="34" charset="0"/>
              </a:rPr>
              <a:t>аналитични инструменти с отворен код от Carnegie Mellon;</a:t>
            </a:r>
            <a:r>
              <a:rPr lang="bg-BG" sz="17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1676400" y="76200"/>
            <a:ext cx="5257800" cy="808038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cap="none" dirty="0">
                <a:latin typeface="Arial" charset="0"/>
              </a:rPr>
              <a:t>Big Data</a:t>
            </a:r>
            <a:r>
              <a:rPr lang="bg-BG" cap="none" dirty="0">
                <a:latin typeface="Arial" charset="0"/>
              </a:rPr>
              <a:t> </a:t>
            </a:r>
            <a:r>
              <a:rPr lang="en-US" cap="none" dirty="0">
                <a:latin typeface="Arial" charset="0"/>
              </a:rPr>
              <a:t>- </a:t>
            </a:r>
            <a:r>
              <a:rPr lang="bg-BG" cap="none" dirty="0">
                <a:latin typeface="Arial" charset="0"/>
              </a:rPr>
              <a:t>статистика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3" cstate="print"/>
          <a:srcRect l="12699" t="19753" r="12434" b="18636"/>
          <a:stretch/>
        </p:blipFill>
        <p:spPr bwMode="auto">
          <a:xfrm>
            <a:off x="1600200" y="3810000"/>
            <a:ext cx="5867400" cy="2819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 cstate="print"/>
          <a:srcRect l="12698" t="20694" r="12170" b="18871"/>
          <a:stretch/>
        </p:blipFill>
        <p:spPr bwMode="auto">
          <a:xfrm>
            <a:off x="1600200" y="808038"/>
            <a:ext cx="5867400" cy="30019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4282493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81000" y="1600200"/>
            <a:ext cx="5105400" cy="5105400"/>
          </a:xfrm>
        </p:spPr>
        <p:txBody>
          <a:bodyPr/>
          <a:lstStyle/>
          <a:p>
            <a:pPr eaLnBrk="1" hangingPunct="1"/>
            <a:r>
              <a:rPr lang="bg-BG" sz="2000" b="1" dirty="0">
                <a:latin typeface="Arial" charset="0"/>
              </a:rPr>
              <a:t>Какво представлява: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Графова база данни;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най-популярната графова база данни</a:t>
            </a:r>
            <a:r>
              <a:rPr lang="en-US" sz="1700" dirty="0">
                <a:latin typeface="Arial" charset="0"/>
              </a:rPr>
              <a:t> </a:t>
            </a:r>
            <a:r>
              <a:rPr lang="bg-BG" sz="1700" dirty="0">
                <a:latin typeface="Arial" charset="0"/>
              </a:rPr>
              <a:t>в света;</a:t>
            </a:r>
          </a:p>
          <a:p>
            <a:pPr lvl="1" eaLnBrk="1" hangingPunct="1"/>
            <a:r>
              <a:rPr lang="bg-BG" sz="1700" dirty="0">
                <a:latin typeface="Arial" charset="0"/>
              </a:rPr>
              <a:t>отворен код, създадена през 2007 г.</a:t>
            </a:r>
            <a:endParaRPr lang="en-US" sz="1700" dirty="0">
              <a:latin typeface="Arial" charset="0"/>
            </a:endParaRPr>
          </a:p>
          <a:p>
            <a:pPr eaLnBrk="1" hangingPunct="1"/>
            <a:r>
              <a:rPr lang="bg-BG" sz="2000" b="1" dirty="0">
                <a:latin typeface="Arial" charset="0"/>
              </a:rPr>
              <a:t>Основни характеристики:</a:t>
            </a:r>
            <a:endParaRPr lang="ru-RU" sz="1700" dirty="0">
              <a:latin typeface="Arial" charset="0"/>
            </a:endParaRPr>
          </a:p>
          <a:p>
            <a:pPr lvl="1"/>
            <a:r>
              <a:rPr lang="bg-BG" sz="1700" dirty="0">
                <a:latin typeface="Arial" charset="0"/>
              </a:rPr>
              <a:t>поддържа транзакции;</a:t>
            </a:r>
            <a:endParaRPr lang="en-US" sz="1700" dirty="0">
              <a:latin typeface="Arial" charset="0"/>
            </a:endParaRPr>
          </a:p>
          <a:p>
            <a:pPr lvl="1"/>
            <a:r>
              <a:rPr lang="bg-BG" sz="1700" dirty="0">
                <a:latin typeface="Arial" charset="0"/>
              </a:rPr>
              <a:t>съхранява отделно възли, ребра и атрибути;</a:t>
            </a:r>
            <a:endParaRPr lang="en-US" sz="1700" dirty="0">
              <a:latin typeface="Arial" charset="0"/>
            </a:endParaRPr>
          </a:p>
          <a:p>
            <a:pPr lvl="1"/>
            <a:r>
              <a:rPr lang="bg-BG" sz="1700" dirty="0">
                <a:latin typeface="Arial" charset="0"/>
              </a:rPr>
              <a:t>хоризонтална и вертикална скалируемост;</a:t>
            </a:r>
            <a:endParaRPr lang="en-US" sz="1700" dirty="0">
              <a:latin typeface="Arial" charset="0"/>
            </a:endParaRPr>
          </a:p>
          <a:p>
            <a:pPr lvl="1"/>
            <a:r>
              <a:rPr lang="bg-BG" sz="1700" dirty="0">
                <a:latin typeface="Arial" charset="0"/>
              </a:rPr>
              <a:t>десетки милиарди възли и ребра;</a:t>
            </a:r>
            <a:endParaRPr lang="en-US" sz="1700" dirty="0">
              <a:latin typeface="Arial" charset="0"/>
            </a:endParaRPr>
          </a:p>
          <a:p>
            <a:r>
              <a:rPr lang="bg-BG" sz="2300" b="1" dirty="0">
                <a:latin typeface="Arial" charset="0"/>
              </a:rPr>
              <a:t>Използва се от:</a:t>
            </a:r>
          </a:p>
          <a:p>
            <a:pPr lvl="1"/>
            <a:r>
              <a:rPr lang="en-US" sz="1700" dirty="0">
                <a:latin typeface="Arial" charset="0"/>
              </a:rPr>
              <a:t>Adobe, Cisco, Deutsche Telecom, Mozilla, </a:t>
            </a:r>
            <a:r>
              <a:rPr lang="en-US" sz="1700" dirty="0" err="1">
                <a:latin typeface="Arial" charset="0"/>
              </a:rPr>
              <a:t>Viadeo</a:t>
            </a:r>
            <a:r>
              <a:rPr lang="en-US" sz="1700" dirty="0">
                <a:latin typeface="Arial" charset="0"/>
              </a:rPr>
              <a:t>, Lufthansa, Pitney Bowes, Accenture </a:t>
            </a:r>
            <a:r>
              <a:rPr lang="bg-BG" sz="1700" dirty="0">
                <a:latin typeface="Arial" charset="0"/>
              </a:rPr>
              <a:t>и др.</a:t>
            </a:r>
            <a:endParaRPr lang="en-US" sz="1700" dirty="0">
              <a:latin typeface="Arial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/>
              <a:t>Neo4j</a:t>
            </a:r>
            <a:endParaRPr lang="bg-BG" b="1" cap="none" dirty="0"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62600" y="1880534"/>
            <a:ext cx="3429000" cy="3891171"/>
            <a:chOff x="5378505" y="1880534"/>
            <a:chExt cx="3429000" cy="3891171"/>
          </a:xfrm>
        </p:grpSpPr>
        <p:pic>
          <p:nvPicPr>
            <p:cNvPr id="8" name="Picture 7" descr="Neo4j graph structur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505" y="3709334"/>
              <a:ext cx="1806969" cy="2062371"/>
            </a:xfrm>
            <a:prstGeom prst="rect">
              <a:avLst/>
            </a:prstGeom>
          </p:spPr>
        </p:pic>
        <p:pic>
          <p:nvPicPr>
            <p:cNvPr id="11" name="Picture 10" descr="Neo4j Graph databas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4305" y="1880534"/>
              <a:ext cx="1904771" cy="1560854"/>
            </a:xfrm>
            <a:prstGeom prst="rect">
              <a:avLst/>
            </a:prstGeom>
          </p:spPr>
        </p:pic>
        <p:pic>
          <p:nvPicPr>
            <p:cNvPr id="12" name="Picture 11" descr="Neo4j Indexe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2425" y="3709334"/>
              <a:ext cx="1765080" cy="2006350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 flipH="1">
              <a:off x="6216705" y="3252134"/>
              <a:ext cx="152402" cy="533400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664505" y="3252134"/>
              <a:ext cx="304800" cy="609600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fon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14400" y="990600"/>
            <a:ext cx="6934200" cy="990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bg-BG" sz="3000" b="1" cap="small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Благодаря за вниманието!</a:t>
            </a:r>
            <a:endParaRPr lang="en-US" sz="3000" b="1" cap="small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1676400" y="76200"/>
            <a:ext cx="5257800" cy="808038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cap="none" dirty="0">
                <a:latin typeface="Arial" charset="0"/>
              </a:rPr>
              <a:t>Big Data</a:t>
            </a:r>
            <a:r>
              <a:rPr lang="bg-BG" cap="none" dirty="0">
                <a:latin typeface="Arial" charset="0"/>
              </a:rPr>
              <a:t> </a:t>
            </a:r>
            <a:r>
              <a:rPr lang="en-US" cap="none" dirty="0">
                <a:latin typeface="Arial" charset="0"/>
              </a:rPr>
              <a:t>- </a:t>
            </a:r>
            <a:r>
              <a:rPr lang="bg-BG" cap="none" dirty="0">
                <a:latin typeface="Arial" charset="0"/>
              </a:rPr>
              <a:t>статистика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 cstate="print"/>
          <a:srcRect l="12566" t="20223" r="14550" b="19342"/>
          <a:stretch/>
        </p:blipFill>
        <p:spPr bwMode="auto">
          <a:xfrm>
            <a:off x="1390454" y="884238"/>
            <a:ext cx="5391346" cy="2925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/>
          <a:srcRect l="12566" t="20458" r="12301" b="14874"/>
          <a:stretch/>
        </p:blipFill>
        <p:spPr bwMode="auto">
          <a:xfrm>
            <a:off x="1390454" y="3810000"/>
            <a:ext cx="5251515" cy="27518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3767395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1676400" y="76200"/>
            <a:ext cx="5257800" cy="808038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cap="none" dirty="0">
                <a:latin typeface="Arial" charset="0"/>
              </a:rPr>
              <a:t>Big Data</a:t>
            </a:r>
            <a:r>
              <a:rPr lang="bg-BG" cap="none" dirty="0">
                <a:latin typeface="Arial" charset="0"/>
              </a:rPr>
              <a:t> </a:t>
            </a:r>
            <a:r>
              <a:rPr lang="en-US" cap="none" dirty="0">
                <a:latin typeface="Arial" charset="0"/>
              </a:rPr>
              <a:t>- </a:t>
            </a:r>
            <a:r>
              <a:rPr lang="bg-BG" cap="none" dirty="0">
                <a:latin typeface="Arial" charset="0"/>
              </a:rPr>
              <a:t>статистика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12963" t="20929" r="12698" b="18166"/>
          <a:stretch/>
        </p:blipFill>
        <p:spPr bwMode="auto">
          <a:xfrm>
            <a:off x="1390453" y="884238"/>
            <a:ext cx="5251515" cy="28495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4" cstate="print"/>
          <a:srcRect l="13228" t="20459" r="12963" b="18635"/>
          <a:stretch/>
        </p:blipFill>
        <p:spPr bwMode="auto">
          <a:xfrm>
            <a:off x="1676400" y="3631248"/>
            <a:ext cx="4965568" cy="28457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3388893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bg-BG" cap="none" dirty="0">
                <a:latin typeface="Arial" charset="0"/>
              </a:rPr>
              <a:t>Какво се случва онлайн за 60 секунди?</a:t>
            </a:r>
          </a:p>
        </p:txBody>
      </p:sp>
      <p:pic>
        <p:nvPicPr>
          <p:cNvPr id="4" name="Картина 3">
            <a:extLst>
              <a:ext uri="{FF2B5EF4-FFF2-40B4-BE49-F238E27FC236}">
                <a16:creationId xmlns="" xmlns:a16="http://schemas.microsoft.com/office/drawing/2014/main" id="{C792704C-9613-413D-A24C-26A0725AE1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95400"/>
            <a:ext cx="4991100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295400"/>
            <a:ext cx="8534400" cy="5287962"/>
          </a:xfrm>
        </p:spPr>
        <p:txBody>
          <a:bodyPr/>
          <a:lstStyle/>
          <a:p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овече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от 68% от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потребителите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смартфони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използват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своето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устройство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рамките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15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минути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след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като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събудят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66% от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потребителите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използват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своите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смартфони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за да научат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повече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за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нещо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което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видели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телевизионна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реклама;</a:t>
            </a: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Търсенето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географски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близки места или бизнес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нараснали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пъти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за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последната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година, 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търсенията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във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формат "как да..."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нараснали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със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70%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годишна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база;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Над 80%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използват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телефоните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си,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докато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 магазин, за да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открият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информация и да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вземат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решение за покупка на продукт.</a:t>
            </a:r>
            <a:endParaRPr lang="bg-B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bg-B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cap="none" dirty="0">
                <a:latin typeface="Arial" charset="0"/>
              </a:rPr>
              <a:t>Google Micro-Moments</a:t>
            </a:r>
            <a:endParaRPr lang="bg-BG" cap="none" dirty="0"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750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2590800"/>
            <a:ext cx="8229600" cy="1676400"/>
          </a:xfrm>
        </p:spPr>
        <p:txBody>
          <a:bodyPr/>
          <a:lstStyle/>
          <a:p>
            <a:pPr eaLnBrk="1" hangingPunct="1"/>
            <a:r>
              <a:rPr lang="bg-BG" b="1" dirty="0">
                <a:latin typeface="Arial" pitchFamily="34" charset="0"/>
                <a:cs typeface="Arial" pitchFamily="34" charset="0"/>
              </a:rPr>
              <a:t>Население</a:t>
            </a:r>
            <a:r>
              <a:rPr lang="bg-BG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>
                <a:latin typeface="Arial" pitchFamily="34" charset="0"/>
                <a:cs typeface="Arial" pitchFamily="34" charset="0"/>
              </a:rPr>
              <a:t>7,037,935</a:t>
            </a:r>
            <a:r>
              <a:rPr lang="bg-BG" dirty="0">
                <a:latin typeface="Arial" pitchFamily="34" charset="0"/>
                <a:cs typeface="Arial" pitchFamily="34" charset="0"/>
              </a:rPr>
              <a:t>;</a:t>
            </a:r>
          </a:p>
          <a:p>
            <a:pPr eaLnBrk="1" hangingPunct="1"/>
            <a:r>
              <a:rPr lang="bg-BG" b="1" dirty="0">
                <a:latin typeface="Arial" pitchFamily="34" charset="0"/>
                <a:cs typeface="Arial" pitchFamily="34" charset="0"/>
              </a:rPr>
              <a:t>Интернет потребители</a:t>
            </a:r>
            <a:r>
              <a:rPr lang="bg-BG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>
                <a:latin typeface="Arial" pitchFamily="34" charset="0"/>
                <a:cs typeface="Arial" pitchFamily="34" charset="0"/>
              </a:rPr>
              <a:t>3,589,347 (51%)</a:t>
            </a:r>
            <a:r>
              <a:rPr lang="bg-BG" dirty="0">
                <a:latin typeface="Arial" pitchFamily="34" charset="0"/>
                <a:cs typeface="Arial" pitchFamily="34" charset="0"/>
              </a:rPr>
              <a:t>; </a:t>
            </a:r>
          </a:p>
          <a:p>
            <a:pPr eaLnBrk="1" hangingPunct="1"/>
            <a:r>
              <a:rPr lang="en-US" b="1" dirty="0" err="1">
                <a:latin typeface="Arial" pitchFamily="34" charset="0"/>
                <a:cs typeface="Arial" pitchFamily="34" charset="0"/>
              </a:rPr>
              <a:t>Facebook</a:t>
            </a:r>
            <a:r>
              <a:rPr lang="bg-BG" b="1" dirty="0">
                <a:latin typeface="Arial" pitchFamily="34" charset="0"/>
                <a:cs typeface="Arial" pitchFamily="34" charset="0"/>
              </a:rPr>
              <a:t> потребители</a:t>
            </a:r>
            <a:r>
              <a:rPr lang="bg-BG" dirty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>
                <a:latin typeface="Arial" pitchFamily="34" charset="0"/>
                <a:cs typeface="Arial" pitchFamily="34" charset="0"/>
              </a:rPr>
              <a:t>2,522,120 (36%)</a:t>
            </a:r>
            <a:r>
              <a:rPr lang="bg-BG" dirty="0">
                <a:latin typeface="Arial" pitchFamily="34" charset="0"/>
                <a:cs typeface="Arial" pitchFamily="34" charset="0"/>
              </a:rPr>
              <a:t>.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cap="none" dirty="0">
                <a:latin typeface="Arial" charset="0"/>
              </a:rPr>
              <a:t>Big Data </a:t>
            </a:r>
            <a:r>
              <a:rPr lang="bg-BG" cap="none" dirty="0">
                <a:latin typeface="Arial" charset="0"/>
              </a:rPr>
              <a:t>и социалните мрежи в България</a:t>
            </a:r>
          </a:p>
        </p:txBody>
      </p:sp>
    </p:spTree>
    <p:extLst>
      <p:ext uri="{BB962C8B-B14F-4D97-AF65-F5344CB8AC3E}">
        <p14:creationId xmlns="" xmlns:p14="http://schemas.microsoft.com/office/powerpoint/2010/main" val="56276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Картина 4" descr="fon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981200"/>
            <a:ext cx="8229600" cy="3429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pitchFamily="34" charset="0"/>
                <a:cs typeface="Arial" pitchFamily="34" charset="0"/>
              </a:rPr>
              <a:t>… </a:t>
            </a:r>
            <a:r>
              <a:rPr lang="bg-BG" sz="2800" dirty="0">
                <a:latin typeface="Arial" pitchFamily="34" charset="0"/>
                <a:cs typeface="Arial" pitchFamily="34" charset="0"/>
              </a:rPr>
              <a:t>до </a:t>
            </a:r>
            <a:r>
              <a:rPr lang="en-US" sz="2800" b="1" dirty="0">
                <a:latin typeface="Arial" pitchFamily="34" charset="0"/>
                <a:cs typeface="Arial" pitchFamily="34" charset="0"/>
              </a:rPr>
              <a:t>2020</a:t>
            </a:r>
            <a:r>
              <a:rPr lang="bg-BG" sz="2800" b="1" dirty="0">
                <a:latin typeface="Arial" pitchFamily="34" charset="0"/>
                <a:cs typeface="Arial" pitchFamily="34" charset="0"/>
              </a:rPr>
              <a:t> г.</a:t>
            </a:r>
            <a:r>
              <a:rPr lang="en-US" sz="2800" b="1" dirty="0">
                <a:latin typeface="Arial" pitchFamily="34" charset="0"/>
                <a:cs typeface="Arial" pitchFamily="34" charset="0"/>
              </a:rPr>
              <a:t>, </a:t>
            </a:r>
            <a:r>
              <a:rPr lang="bg-BG" sz="2800" b="1" dirty="0">
                <a:latin typeface="Arial" pitchFamily="34" charset="0"/>
                <a:cs typeface="Arial" pitchFamily="34" charset="0"/>
              </a:rPr>
              <a:t>бизнес транзакциите</a:t>
            </a:r>
            <a:r>
              <a:rPr lang="bg-BG" sz="2800" dirty="0">
                <a:latin typeface="Arial" pitchFamily="34" charset="0"/>
                <a:cs typeface="Arial" pitchFamily="34" charset="0"/>
              </a:rPr>
              <a:t> по интернет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bg-BG" sz="2800" dirty="0">
                <a:latin typeface="Arial" pitchFamily="34" charset="0"/>
                <a:cs typeface="Arial" pitchFamily="34" charset="0"/>
              </a:rPr>
              <a:t>ще достигнат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>
                <a:latin typeface="Arial" pitchFamily="34" charset="0"/>
                <a:cs typeface="Arial" pitchFamily="34" charset="0"/>
              </a:rPr>
              <a:t>450 </a:t>
            </a:r>
            <a:r>
              <a:rPr lang="bg-BG" sz="2800" b="1" dirty="0">
                <a:latin typeface="Arial" pitchFamily="34" charset="0"/>
                <a:cs typeface="Arial" pitchFamily="34" charset="0"/>
              </a:rPr>
              <a:t>милиарда на ден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– IDC</a:t>
            </a:r>
            <a:r>
              <a:rPr lang="bg-BG" sz="2800" dirty="0">
                <a:latin typeface="Arial" pitchFamily="34" charset="0"/>
                <a:cs typeface="Arial" pitchFamily="34" charset="0"/>
              </a:rPr>
              <a:t>…</a:t>
            </a:r>
          </a:p>
          <a:p>
            <a:pPr eaLnBrk="1" hangingPunct="1"/>
            <a:r>
              <a:rPr lang="bg-BG" sz="28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… данните на фирмите</a:t>
            </a:r>
            <a:r>
              <a:rPr lang="en-US" sz="28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bg-BG" sz="2800" b="1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се удвояват на всеки 18 месеца</a:t>
            </a:r>
            <a:r>
              <a:rPr lang="en-US" sz="28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– IDC</a:t>
            </a:r>
            <a:r>
              <a:rPr lang="bg-BG" sz="28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…</a:t>
            </a:r>
          </a:p>
          <a:p>
            <a:pPr eaLnBrk="1" hangingPunct="1"/>
            <a:r>
              <a:rPr lang="bg-BG" sz="28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… данните на фирмите</a:t>
            </a:r>
            <a:r>
              <a:rPr lang="en-US" sz="28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  <a:r>
              <a:rPr lang="bg-BG" sz="2800" b="1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ще се увеличат над</a:t>
            </a:r>
            <a:r>
              <a:rPr lang="en-US" sz="2800" b="1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650%</a:t>
            </a:r>
            <a:r>
              <a:rPr lang="bg-BG" sz="2800" b="1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през следващите 5 години</a:t>
            </a:r>
            <a:r>
              <a:rPr lang="en-US" sz="28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– Gartner</a:t>
            </a:r>
            <a:r>
              <a:rPr lang="bg-BG" sz="280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...</a:t>
            </a:r>
            <a:endParaRPr lang="en-US" sz="280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0244" name="Title 3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cap="none" dirty="0">
                <a:latin typeface="Arial" charset="0"/>
              </a:rPr>
              <a:t>Big Data </a:t>
            </a:r>
            <a:r>
              <a:rPr lang="bg-BG" cap="none" dirty="0">
                <a:latin typeface="Arial" charset="0"/>
              </a:rPr>
              <a:t>и бизнеса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По избор 1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1B4853"/>
      </a:accent1>
      <a:accent2>
        <a:srgbClr val="1B4853"/>
      </a:accent2>
      <a:accent3>
        <a:srgbClr val="1B4853"/>
      </a:accent3>
      <a:accent4>
        <a:srgbClr val="1B4853"/>
      </a:accent4>
      <a:accent5>
        <a:srgbClr val="0070C0"/>
      </a:accent5>
      <a:accent6>
        <a:srgbClr val="0070C0"/>
      </a:accent6>
      <a:hlink>
        <a:srgbClr val="425519"/>
      </a:hlink>
      <a:folHlink>
        <a:srgbClr val="C58C0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 избор 1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1B4853"/>
    </a:accent1>
    <a:accent2>
      <a:srgbClr val="1B4853"/>
    </a:accent2>
    <a:accent3>
      <a:srgbClr val="1B4853"/>
    </a:accent3>
    <a:accent4>
      <a:srgbClr val="1B4853"/>
    </a:accent4>
    <a:accent5>
      <a:srgbClr val="0070C0"/>
    </a:accent5>
    <a:accent6>
      <a:srgbClr val="0070C0"/>
    </a:accent6>
    <a:hlink>
      <a:srgbClr val="425519"/>
    </a:hlink>
    <a:folHlink>
      <a:srgbClr val="C58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6043</TotalTime>
  <Words>2018</Words>
  <Application>Microsoft Office PowerPoint</Application>
  <PresentationFormat>On-screen Show (4:3)</PresentationFormat>
  <Paragraphs>233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Oriel</vt:lpstr>
      <vt:lpstr>Големи данни</vt:lpstr>
      <vt:lpstr>Какво е Big Data?</vt:lpstr>
      <vt:lpstr>Big Data - статистика</vt:lpstr>
      <vt:lpstr>Big Data - статистика</vt:lpstr>
      <vt:lpstr>Big Data - статистика</vt:lpstr>
      <vt:lpstr>Какво се случва онлайн за 60 секунди?</vt:lpstr>
      <vt:lpstr>Google Micro-Moments</vt:lpstr>
      <vt:lpstr>Big Data и социалните мрежи в България</vt:lpstr>
      <vt:lpstr>Big Data и бизнеса</vt:lpstr>
      <vt:lpstr>Още числа</vt:lpstr>
      <vt:lpstr>Колко големи са Big Data днес?</vt:lpstr>
      <vt:lpstr>Колко големи са Big Data днес?</vt:lpstr>
      <vt:lpstr>Колко големи са Big Data днес?</vt:lpstr>
      <vt:lpstr>Колко големи са Big Data днес?</vt:lpstr>
      <vt:lpstr>Характеристики на Big Data – четири V-та</vt:lpstr>
      <vt:lpstr>Характеристики на Big Data – четири V-та</vt:lpstr>
      <vt:lpstr>Нерелационни бази от данни (NoSQL)</vt:lpstr>
      <vt:lpstr>Теорема CAP (теорема на Брюър)</vt:lpstr>
      <vt:lpstr>NoSQL бази от данни</vt:lpstr>
      <vt:lpstr>ACID (Atomicity, Consistency, Isolation, Durability)</vt:lpstr>
      <vt:lpstr>BASE (Basically Available, Soft-state, Eventual consistency)</vt:lpstr>
      <vt:lpstr>Big Data технологии</vt:lpstr>
      <vt:lpstr>Key-Value Stores</vt:lpstr>
      <vt:lpstr>Key-Value Stores</vt:lpstr>
      <vt:lpstr>Apache Cassandra</vt:lpstr>
      <vt:lpstr>Document Stores</vt:lpstr>
      <vt:lpstr>Document Stores</vt:lpstr>
      <vt:lpstr>MongoDB</vt:lpstr>
      <vt:lpstr>Graph Stores</vt:lpstr>
      <vt:lpstr>Neo4j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Stanka Hadzhikoleva</dc:creator>
  <cp:lastModifiedBy>james</cp:lastModifiedBy>
  <cp:revision>160</cp:revision>
  <dcterms:created xsi:type="dcterms:W3CDTF">2006-08-16T00:00:00Z</dcterms:created>
  <dcterms:modified xsi:type="dcterms:W3CDTF">2023-11-19T16:44:31Z</dcterms:modified>
</cp:coreProperties>
</file>